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2"/>
  </p:notesMasterIdLst>
  <p:sldIdLst>
    <p:sldId id="256" r:id="rId2"/>
    <p:sldId id="257" r:id="rId3"/>
    <p:sldId id="342" r:id="rId4"/>
    <p:sldId id="258" r:id="rId5"/>
    <p:sldId id="343" r:id="rId6"/>
    <p:sldId id="485" r:id="rId7"/>
    <p:sldId id="478" r:id="rId8"/>
    <p:sldId id="444" r:id="rId9"/>
    <p:sldId id="445" r:id="rId10"/>
    <p:sldId id="465" r:id="rId11"/>
    <p:sldId id="358" r:id="rId12"/>
    <p:sldId id="268" r:id="rId13"/>
    <p:sldId id="269" r:id="rId14"/>
    <p:sldId id="451" r:id="rId15"/>
    <p:sldId id="447" r:id="rId16"/>
    <p:sldId id="450" r:id="rId17"/>
    <p:sldId id="448" r:id="rId18"/>
    <p:sldId id="449" r:id="rId19"/>
    <p:sldId id="452" r:id="rId20"/>
    <p:sldId id="393" r:id="rId21"/>
    <p:sldId id="395" r:id="rId22"/>
    <p:sldId id="394" r:id="rId23"/>
    <p:sldId id="396" r:id="rId24"/>
    <p:sldId id="474" r:id="rId25"/>
    <p:sldId id="475" r:id="rId26"/>
    <p:sldId id="476" r:id="rId27"/>
    <p:sldId id="487" r:id="rId28"/>
    <p:sldId id="407" r:id="rId29"/>
    <p:sldId id="411" r:id="rId30"/>
    <p:sldId id="412" r:id="rId31"/>
    <p:sldId id="414" r:id="rId32"/>
    <p:sldId id="398" r:id="rId33"/>
    <p:sldId id="416" r:id="rId34"/>
    <p:sldId id="486" r:id="rId35"/>
    <p:sldId id="278" r:id="rId36"/>
    <p:sldId id="420" r:id="rId37"/>
    <p:sldId id="421" r:id="rId38"/>
    <p:sldId id="422" r:id="rId39"/>
    <p:sldId id="424" r:id="rId40"/>
    <p:sldId id="291" r:id="rId41"/>
    <p:sldId id="386" r:id="rId42"/>
    <p:sldId id="387" r:id="rId43"/>
    <p:sldId id="388" r:id="rId44"/>
    <p:sldId id="293" r:id="rId45"/>
    <p:sldId id="489" r:id="rId46"/>
    <p:sldId id="494" r:id="rId47"/>
    <p:sldId id="479" r:id="rId48"/>
    <p:sldId id="389" r:id="rId49"/>
    <p:sldId id="428" r:id="rId50"/>
    <p:sldId id="429" r:id="rId51"/>
    <p:sldId id="439" r:id="rId52"/>
    <p:sldId id="480" r:id="rId53"/>
    <p:sldId id="430" r:id="rId54"/>
    <p:sldId id="464" r:id="rId55"/>
    <p:sldId id="463" r:id="rId56"/>
    <p:sldId id="458" r:id="rId57"/>
    <p:sldId id="461" r:id="rId58"/>
    <p:sldId id="460" r:id="rId59"/>
    <p:sldId id="490" r:id="rId60"/>
    <p:sldId id="491" r:id="rId61"/>
    <p:sldId id="459" r:id="rId62"/>
    <p:sldId id="432" r:id="rId63"/>
    <p:sldId id="390" r:id="rId64"/>
    <p:sldId id="456" r:id="rId65"/>
    <p:sldId id="492" r:id="rId66"/>
    <p:sldId id="457" r:id="rId67"/>
    <p:sldId id="493" r:id="rId68"/>
    <p:sldId id="495" r:id="rId69"/>
    <p:sldId id="426" r:id="rId70"/>
    <p:sldId id="427" r:id="rId71"/>
    <p:sldId id="488" r:id="rId72"/>
    <p:sldId id="392" r:id="rId73"/>
    <p:sldId id="433" r:id="rId74"/>
    <p:sldId id="434" r:id="rId75"/>
    <p:sldId id="435" r:id="rId76"/>
    <p:sldId id="462" r:id="rId77"/>
    <p:sldId id="436" r:id="rId78"/>
    <p:sldId id="499" r:id="rId79"/>
    <p:sldId id="498" r:id="rId80"/>
    <p:sldId id="496" r:id="rId81"/>
    <p:sldId id="472" r:id="rId82"/>
    <p:sldId id="473" r:id="rId83"/>
    <p:sldId id="437" r:id="rId84"/>
    <p:sldId id="500" r:id="rId85"/>
    <p:sldId id="482" r:id="rId86"/>
    <p:sldId id="484" r:id="rId87"/>
    <p:sldId id="483" r:id="rId88"/>
    <p:sldId id="305" r:id="rId89"/>
    <p:sldId id="477" r:id="rId90"/>
    <p:sldId id="471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19"/>
    <p:restoredTop sz="94737"/>
  </p:normalViewPr>
  <p:slideViewPr>
    <p:cSldViewPr snapToGrid="0" snapToObjects="1">
      <p:cViewPr varScale="1">
        <p:scale>
          <a:sx n="109" d="100"/>
          <a:sy n="109" d="100"/>
        </p:scale>
        <p:origin x="19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5E236C-6844-C745-86FF-1BAFD2E8D91A}" type="datetimeFigureOut">
              <a:rPr lang="en-US" smtClean="0"/>
              <a:t>9/27/19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22BAF7-D93C-314D-9AC4-AA2F63186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398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53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279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850B2-6089-8042-BD97-02BA2346AE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CB3596-8E1D-E748-AACA-115B48E42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568FA-B4FE-AD4B-A092-27A23AA1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6DC4-1557-1649-A351-2C8773C07460}" type="datetimeFigureOut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670F2-4A9F-B145-8F67-AE75F63B5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BB78A-3162-F847-A328-2A558E169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538A-F54F-824B-91D3-82D9FE52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730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67FB1-3514-B240-ADA5-57163A930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29BB91-70A0-4442-B41C-B0DB28A4E8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3285A6-3264-DE47-9F81-2C8D2F371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6DC4-1557-1649-A351-2C8773C07460}" type="datetimeFigureOut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0AC5E-6751-6C41-A119-31B5746C5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B0387-693E-8B4B-9F19-824EFA7F0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538A-F54F-824B-91D3-82D9FE52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495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B2DEFB-F1D9-B547-8AE9-7451D12629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9A3EF6-20E5-234E-98A5-0115CEE8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C4606-BBA8-D446-9846-A341C959E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6DC4-1557-1649-A351-2C8773C07460}" type="datetimeFigureOut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CBFA3-76EE-3544-B75C-29BDFD7C1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11EE2-11D2-424A-BED8-7A106E662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538A-F54F-824B-91D3-82D9FE52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253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6F8F7-5C93-6B4F-8C8A-BD4EBB78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9432B-A2B8-BC4B-B465-7373841F6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1FC6-0E24-A448-A918-917C5389A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6DC4-1557-1649-A351-2C8773C07460}" type="datetimeFigureOut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0CE409-7BD1-0343-9C4B-95EF33712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BA607-68AB-9741-BE43-59FD1C832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538A-F54F-824B-91D3-82D9FE52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628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18EA9-553D-A849-A16B-049C0DB61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3F30C-1584-6341-8102-8A121C7C7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C5519-6B89-CA4F-91AC-212A4F137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6DC4-1557-1649-A351-2C8773C07460}" type="datetimeFigureOut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5FE11-9B16-124A-8C9A-307490B79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6C6E8-E909-5640-9F5A-8CA8937F1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538A-F54F-824B-91D3-82D9FE52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13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855EE-D65B-0D41-AD6A-3C7F42EC1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02301-6E31-D947-AFE9-FC3902E1BD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5F29FD-D7B2-D548-945C-22061872F4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E8745D-B430-2B46-944F-67B31C0D8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6DC4-1557-1649-A351-2C8773C07460}" type="datetimeFigureOut">
              <a:rPr lang="en-US" smtClean="0"/>
              <a:t>9/27/19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0E5FB5-4231-FC4B-B7E4-A386D634D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C1958E-70AD-8042-88CC-F17A52382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538A-F54F-824B-91D3-82D9FE52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54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5C7AE-3209-D541-BE25-97BF5D606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3303A-16E8-8C48-8566-39CE9D3A3E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B63572-F6D0-D04E-9994-72BA1800C4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DEB779-CD9D-D64F-92AB-D6DE54BE4D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0CA5F8-A5DD-8A42-8D81-AD284A9013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55CB52-BB1D-7B40-B78B-B2D3B05D9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6DC4-1557-1649-A351-2C8773C07460}" type="datetimeFigureOut">
              <a:rPr lang="en-US" smtClean="0"/>
              <a:t>9/27/19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665281-92BE-C44E-ADF1-5C4C0BA01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78D1AE-6EEA-814A-854D-809CD1BC1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538A-F54F-824B-91D3-82D9FE52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788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E2104-11DB-C943-9C77-580DF9711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4FDADA-7DFD-6B4F-8A85-1358FA780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6DC4-1557-1649-A351-2C8773C07460}" type="datetimeFigureOut">
              <a:rPr lang="en-US" smtClean="0"/>
              <a:t>9/27/19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DC7CDD-DC2A-9644-8E60-97483E21A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DE7DD8-9D04-7E46-9A31-E5F114BBC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538A-F54F-824B-91D3-82D9FE52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7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28B81D-F888-F743-BCEE-ECCADB474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6DC4-1557-1649-A351-2C8773C07460}" type="datetimeFigureOut">
              <a:rPr lang="en-US" smtClean="0"/>
              <a:t>9/27/19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C62E72-6EC5-CB4B-8671-EBCC528B9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E0BAD-92EA-434F-A0C6-A943DA603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538A-F54F-824B-91D3-82D9FE52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057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6DF42-AA3A-704E-854C-8F236F9EA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99E73-4F8A-9F41-ABB8-C424D805A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CE00D8-3552-EA48-BCA0-B23E4BAE1A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4EFA0-2189-3E4A-AB87-5F2C5AFDF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6DC4-1557-1649-A351-2C8773C07460}" type="datetimeFigureOut">
              <a:rPr lang="en-US" smtClean="0"/>
              <a:t>9/27/19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B946D9-E0B6-0947-B998-28A3A9191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7931A-BC70-1942-9B8E-E34C3CB38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538A-F54F-824B-91D3-82D9FE52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28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6DF26-4684-2A4A-9DDB-4EFA86BF4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A5AACA-78CA-5748-ADA7-F813282727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BFC7CF-677C-544E-BBFF-508C13956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626E3-3CBD-7844-8A16-EE162D743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6DC4-1557-1649-A351-2C8773C07460}" type="datetimeFigureOut">
              <a:rPr lang="en-US" smtClean="0"/>
              <a:t>9/27/19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C2FD9D-3DA4-A848-A448-D995DC853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C42417-ED86-C243-9B20-401397645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538A-F54F-824B-91D3-82D9FE52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4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907DF8-92F9-9040-B300-21FE4AE42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BB1A87-EF30-2545-80B6-D9233DE6C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D88E9-70E3-9B49-8970-98FCA0EA59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26DC4-1557-1649-A351-2C8773C07460}" type="datetimeFigureOut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6A58E-06B0-5945-A333-0D525ABA75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4D29E-8CF3-D241-9669-9B97085B3F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4538A-F54F-824B-91D3-82D9FE52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797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tiff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jpeg"/><Relationship Id="rId7" Type="http://schemas.openxmlformats.org/officeDocument/2006/relationships/image" Target="../media/image7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tiff"/><Relationship Id="rId4" Type="http://schemas.openxmlformats.org/officeDocument/2006/relationships/image" Target="../media/image27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tiff"/><Relationship Id="rId4" Type="http://schemas.openxmlformats.org/officeDocument/2006/relationships/image" Target="../media/image3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tiff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tif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tif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tif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tif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tiff"/><Relationship Id="rId5" Type="http://schemas.openxmlformats.org/officeDocument/2006/relationships/image" Target="../media/image64.tiff"/><Relationship Id="rId4" Type="http://schemas.openxmlformats.org/officeDocument/2006/relationships/image" Target="../media/image63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8342D2-FDA5-0346-906C-49FA600395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A441E5-3D55-F040-90AD-D008C8367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5068"/>
            <a:ext cx="9144000" cy="2387600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sz="8900" b="1" dirty="0"/>
              <a:t>Plants aren’t dumb</a:t>
            </a:r>
            <a:br>
              <a:rPr lang="en-US" dirty="0"/>
            </a:br>
            <a:r>
              <a:rPr lang="en-US" sz="4400" dirty="0">
                <a:solidFill>
                  <a:schemeClr val="accent1">
                    <a:lumMod val="50000"/>
                  </a:schemeClr>
                </a:solidFill>
              </a:rPr>
              <a:t>Using optimality theory to understand big questions in plant ecophysiology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E65786-8F48-8941-8659-88E4122EC0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6059" y="3806755"/>
            <a:ext cx="5299881" cy="1655762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/>
          <a:lstStyle/>
          <a:p>
            <a:r>
              <a:rPr lang="en-US" sz="4400" b="1" dirty="0"/>
              <a:t>Nick Smith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Department of Biological Sciences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Texas Tech University</a:t>
            </a:r>
          </a:p>
        </p:txBody>
      </p:sp>
    </p:spTree>
    <p:extLst>
      <p:ext uri="{BB962C8B-B14F-4D97-AF65-F5344CB8AC3E}">
        <p14:creationId xmlns:p14="http://schemas.microsoft.com/office/powerpoint/2010/main" val="3604318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responses can differ from short-term responses due to </a:t>
            </a:r>
            <a:r>
              <a:rPr lang="en-US" u="sng" dirty="0">
                <a:solidFill>
                  <a:schemeClr val="accent1">
                    <a:lumMod val="50000"/>
                  </a:schemeClr>
                </a:solidFill>
              </a:rPr>
              <a:t>acclimation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3065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responses can differ from short-term responses due to </a:t>
            </a:r>
            <a:r>
              <a:rPr lang="en-US" u="sng" dirty="0">
                <a:solidFill>
                  <a:schemeClr val="accent1">
                    <a:lumMod val="50000"/>
                  </a:schemeClr>
                </a:solidFill>
              </a:rPr>
              <a:t>acclimation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&quot;No&quot; Symbol 8">
            <a:extLst>
              <a:ext uri="{FF2B5EF4-FFF2-40B4-BE49-F238E27FC236}">
                <a16:creationId xmlns:a16="http://schemas.microsoft.com/office/drawing/2014/main" id="{D91D5FE1-E1E6-1545-BC06-1AD5F7A2F559}"/>
              </a:ext>
            </a:extLst>
          </p:cNvPr>
          <p:cNvSpPr/>
          <p:nvPr/>
        </p:nvSpPr>
        <p:spPr>
          <a:xfrm>
            <a:off x="4026161" y="2113005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D685B-7D73-F046-A16E-D465519A4E7D}"/>
              </a:ext>
            </a:extLst>
          </p:cNvPr>
          <p:cNvSpPr txBox="1"/>
          <p:nvPr/>
        </p:nvSpPr>
        <p:spPr>
          <a:xfrm>
            <a:off x="4340909" y="3550905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</p:spTree>
    <p:extLst>
      <p:ext uri="{BB962C8B-B14F-4D97-AF65-F5344CB8AC3E}">
        <p14:creationId xmlns:p14="http://schemas.microsoft.com/office/powerpoint/2010/main" val="2751658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responses can differ from short-term responses due to </a:t>
            </a:r>
            <a:r>
              <a:rPr lang="en-US" u="sng" dirty="0">
                <a:solidFill>
                  <a:schemeClr val="accent1">
                    <a:lumMod val="50000"/>
                  </a:schemeClr>
                </a:solidFill>
              </a:rPr>
              <a:t>acclimation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03012" y="2299445"/>
            <a:ext cx="361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9051"/>
                </a:solidFill>
              </a:rPr>
              <a:t>Acclimated to high light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4271" y="2299445"/>
            <a:ext cx="351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9051"/>
                </a:solidFill>
              </a:rPr>
              <a:t>Acclimated to low light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55" y="2561055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611" y="2561055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223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Acclimation is ubiquitous and well known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233" y="2829687"/>
            <a:ext cx="4469984" cy="2591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1671" y="2829687"/>
            <a:ext cx="3617259" cy="2401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905" y="2829687"/>
            <a:ext cx="3752328" cy="23010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905" y="2354520"/>
            <a:ext cx="250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CO</a:t>
            </a:r>
            <a:r>
              <a:rPr lang="en-US" sz="2400" baseline="-25000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r>
              <a:rPr lang="en-US" sz="2400" dirty="0">
                <a:solidFill>
                  <a:srgbClr val="011893"/>
                </a:solidFill>
              </a:rPr>
              <a:t>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/>
              <a:t>Bazzaz</a:t>
            </a:r>
            <a:r>
              <a:rPr lang="en-US" sz="2400" dirty="0"/>
              <a:t> (1990)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2164" y="2354519"/>
            <a:ext cx="3114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Light</a:t>
            </a:r>
            <a:r>
              <a:rPr lang="en-US" sz="2400" dirty="0">
                <a:solidFill>
                  <a:srgbClr val="011893"/>
                </a:solidFill>
              </a:rPr>
              <a:t>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Boardman (1977)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26217" y="2013421"/>
            <a:ext cx="3595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Temperature</a:t>
            </a:r>
            <a:r>
              <a:rPr lang="en-US" sz="2400" dirty="0">
                <a:solidFill>
                  <a:srgbClr val="011893"/>
                </a:solidFill>
              </a:rPr>
              <a:t>: </a:t>
            </a:r>
            <a:r>
              <a:rPr lang="en-US" sz="2400" dirty="0"/>
              <a:t>Berry &amp; </a:t>
            </a:r>
            <a:r>
              <a:rPr lang="en-US" sz="2400" dirty="0" err="1"/>
              <a:t>Björkman</a:t>
            </a:r>
            <a:r>
              <a:rPr lang="en-US" sz="2400" dirty="0"/>
              <a:t> (1980)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2656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can possibly impact carbon cycling and climate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9B4194B-748E-4A43-BC8A-5938EB896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09894"/>
            <a:ext cx="4684929" cy="4283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8C170E-0E82-DE48-8809-BD89FA368FD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97" t="49131" r="49328" b="2402"/>
          <a:stretch/>
        </p:blipFill>
        <p:spPr>
          <a:xfrm>
            <a:off x="5959803" y="1909894"/>
            <a:ext cx="5965367" cy="36094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CAEF0E-C957-D244-841C-EF9E082C232C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C5678-E5FD-4C4E-98B0-C48719C5FA09}"/>
              </a:ext>
            </a:extLst>
          </p:cNvPr>
          <p:cNvSpPr txBox="1"/>
          <p:nvPr/>
        </p:nvSpPr>
        <p:spPr>
          <a:xfrm>
            <a:off x="0" y="6488668"/>
            <a:ext cx="41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Nature Climate Change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7DA35-D2FC-B745-97C2-A48394B37C2B}"/>
              </a:ext>
            </a:extLst>
          </p:cNvPr>
          <p:cNvSpPr txBox="1"/>
          <p:nvPr/>
        </p:nvSpPr>
        <p:spPr>
          <a:xfrm>
            <a:off x="1336029" y="1653594"/>
            <a:ext cx="4405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Acclimation increase future C storage by ~6%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473B-A354-F543-A9AE-A2F684F7C008}"/>
              </a:ext>
            </a:extLst>
          </p:cNvPr>
          <p:cNvSpPr txBox="1"/>
          <p:nvPr/>
        </p:nvSpPr>
        <p:spPr>
          <a:xfrm>
            <a:off x="6357111" y="1653594"/>
            <a:ext cx="449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Acclimation alters future temperature by &gt;1°C</a:t>
            </a:r>
          </a:p>
        </p:txBody>
      </p:sp>
    </p:spTree>
    <p:extLst>
      <p:ext uri="{BB962C8B-B14F-4D97-AF65-F5344CB8AC3E}">
        <p14:creationId xmlns:p14="http://schemas.microsoft.com/office/powerpoint/2010/main" val="2034468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FC7D-571A-634C-830D-66C5FD1C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Here’s the rub:</a:t>
            </a:r>
            <a:br>
              <a:rPr lang="en-US" dirty="0"/>
            </a:br>
            <a:r>
              <a:rPr lang="en-US" dirty="0"/>
              <a:t>No theoretical model for photosynthetic acclimation exists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02CA9-2516-1F4B-AFD5-DFA661CF2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442620-FAE5-3849-98A3-DCEA3EB1E35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065657-03A6-C847-B269-CAF08D5A061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5657DE-3C31-8948-A8F0-9A5B6D76E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5218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DE28C5-FA9A-0845-ACED-75B6F40FDB3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2CE9F2-9427-AC4C-9884-569D8126A28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2E6961-412C-274E-8596-6908B006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641E989-8C69-5345-AA7C-C1A7FCE01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052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Unreliable future predictions (overparameterization, tuning)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Reliance on statistical models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DE28C5-FA9A-0845-ACED-75B6F40FDB3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2CE9F2-9427-AC4C-9884-569D8126A28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2E6961-412C-274E-8596-6908B006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4A8664F-15CC-AA4A-B0E2-B2BD9DC1335E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99290-F26F-2C44-A943-EF3627D2C46B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D9EA17-AABD-8649-B0B9-58859FDCDE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45BE5-2658-7E48-8EFD-DF92A09E1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67ADE2-9D5E-2D4B-ABBD-878302365D94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3B8458-EB92-4942-832B-88247BC90F0A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54205F-1075-7A44-8DD4-9E2B45049AEB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F2C558-C5AD-514C-8C76-DE8AA778B36C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CA409D-323B-6948-A5AB-887D3643AE55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3812807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9051"/>
                </a:solidFill>
              </a:rPr>
              <a:t>Inability to test mechanisms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DE28C5-FA9A-0845-ACED-75B6F40FDB3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2CE9F2-9427-AC4C-9884-569D8126A28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2E6961-412C-274E-8596-6908B006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A764E43-5E77-EA4A-B700-878FA5F885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4D93E5-3B7D-594B-824D-62633E8F4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23CE28-825B-D847-8808-8502222A4ECB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705CD8-5E92-D740-A6B7-8522DDAB0946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C1289-360F-DC43-B90A-1A02F38D4666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AB7F-5EF2-B946-9738-80719793BB48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3A932-9B77-4D47-81A4-6DC7EBA96BE2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F478AF-4884-8541-A7A6-59C1DBB91311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0F9873-F7EF-8444-8A24-E3DBBE5BA746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379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938B-F270-6149-BEB8-EF3C1BDA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5" y="1937981"/>
            <a:ext cx="10515600" cy="3179929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So, we developed a mechanistic model of photosynthetic acclimation 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Based on </a:t>
            </a:r>
            <a:r>
              <a:rPr lang="en-US" sz="4800" b="1" dirty="0">
                <a:solidFill>
                  <a:srgbClr val="002060"/>
                </a:solidFill>
              </a:rPr>
              <a:t>optimization</a:t>
            </a:r>
            <a:r>
              <a:rPr lang="en-US" sz="4800" dirty="0"/>
              <a:t> and the </a:t>
            </a:r>
            <a:r>
              <a:rPr lang="en-US" sz="4800" b="1" dirty="0">
                <a:solidFill>
                  <a:srgbClr val="002060"/>
                </a:solidFill>
              </a:rPr>
              <a:t>first principles</a:t>
            </a:r>
            <a:r>
              <a:rPr lang="en-US" sz="4800" dirty="0">
                <a:solidFill>
                  <a:srgbClr val="002060"/>
                </a:solidFill>
              </a:rPr>
              <a:t> </a:t>
            </a:r>
            <a:r>
              <a:rPr lang="en-US" sz="4800" dirty="0"/>
              <a:t>of plant physiological theory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E342A3-645B-2045-A402-ED9BF3869D3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0B46D7-6041-E648-B27E-F2DCF22CB44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728FF59-0793-AB4E-BC40-6DC6A3974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6140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9D1C-3F9C-C240-AD48-48BDCD306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F784D-7D13-0547-96E7-39B7B416F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Smith Ecophysiology Lab</a:t>
            </a:r>
          </a:p>
          <a:p>
            <a:pPr lvl="1"/>
            <a:r>
              <a:rPr lang="en-US" dirty="0" err="1"/>
              <a:t>Lizz</a:t>
            </a:r>
            <a:r>
              <a:rPr lang="en-US" dirty="0"/>
              <a:t> Waring (now </a:t>
            </a:r>
            <a:r>
              <a:rPr lang="en-US" dirty="0" err="1"/>
              <a:t>AProf</a:t>
            </a:r>
            <a:r>
              <a:rPr lang="en-US" dirty="0"/>
              <a:t> at Northeastern State U)</a:t>
            </a:r>
          </a:p>
          <a:p>
            <a:pPr lvl="1"/>
            <a:r>
              <a:rPr lang="en-US" dirty="0"/>
              <a:t>Helen Scott (now in industry)</a:t>
            </a:r>
          </a:p>
          <a:p>
            <a:pPr lvl="1"/>
            <a:r>
              <a:rPr lang="en-US" dirty="0"/>
              <a:t>Evan </a:t>
            </a:r>
            <a:r>
              <a:rPr lang="en-US" dirty="0" err="1"/>
              <a:t>Perkowski</a:t>
            </a:r>
            <a:r>
              <a:rPr lang="en-US" dirty="0"/>
              <a:t> (PhD student)</a:t>
            </a:r>
          </a:p>
          <a:p>
            <a:pPr lvl="1"/>
            <a:r>
              <a:rPr lang="en-US" dirty="0"/>
              <a:t>Risa </a:t>
            </a:r>
            <a:r>
              <a:rPr lang="en-US" dirty="0" err="1"/>
              <a:t>McNellis</a:t>
            </a:r>
            <a:r>
              <a:rPr lang="en-US" dirty="0"/>
              <a:t> (MS Student)</a:t>
            </a:r>
          </a:p>
          <a:p>
            <a:r>
              <a:rPr lang="en-US" dirty="0"/>
              <a:t>Next Generation Ecosystem Modeling Group</a:t>
            </a:r>
          </a:p>
          <a:p>
            <a:pPr lvl="1"/>
            <a:r>
              <a:rPr lang="en-US" dirty="0"/>
              <a:t>Colin Prentice (Imperial College)</a:t>
            </a:r>
          </a:p>
          <a:p>
            <a:pPr lvl="1"/>
            <a:r>
              <a:rPr lang="en-US" dirty="0"/>
              <a:t>Trevor Keenan (UC Berkeley)</a:t>
            </a:r>
          </a:p>
          <a:p>
            <a:pPr lvl="1"/>
            <a:r>
              <a:rPr lang="en-US" dirty="0"/>
              <a:t>Wang Han (Tsinghua U)</a:t>
            </a:r>
          </a:p>
          <a:p>
            <a:pPr lvl="1"/>
            <a:r>
              <a:rPr lang="en-US" dirty="0"/>
              <a:t>Beni Stocker (ETH Zurich)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880C3-6BC3-C748-A020-03EC8A98AF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6141" y="1951630"/>
            <a:ext cx="3642736" cy="2732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EFA3C0-7F00-984C-97E2-0856B0251A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06519" y="1046573"/>
            <a:ext cx="1527048" cy="15402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095D02-F9CB-9446-9A3C-ADBC5BDBDA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8029" y="5075799"/>
            <a:ext cx="1524000" cy="152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A7896D-D10A-7141-B480-C9B32148EA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2029" y="5075799"/>
            <a:ext cx="1524000" cy="152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8B73B-5F78-5F45-89A4-279664BB9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1477" y="5075799"/>
            <a:ext cx="1576552" cy="152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657516F-14C3-D34B-93F6-93984158B85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800006-FD9F-2441-B98D-858CC16ED72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9DE4855-5607-8148-9B09-2F091BEC3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11D7D39-46F3-A44B-8425-D3200E095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06029" y="5061045"/>
            <a:ext cx="1553509" cy="155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0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Optimization: </a:t>
            </a:r>
            <a:r>
              <a:rPr lang="en-US" b="1" dirty="0">
                <a:solidFill>
                  <a:srgbClr val="009051"/>
                </a:solidFill>
              </a:rPr>
              <a:t>Least cost 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02060"/>
                </a:solidFill>
              </a:rPr>
              <a:t>Maintain fastest rate of photosynthesis at the lowest cost (water and nutrient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65BA7-F5D6-064C-953B-C92F6780C88A}"/>
              </a:ext>
            </a:extLst>
          </p:cNvPr>
          <p:cNvSpPr txBox="1"/>
          <p:nvPr/>
        </p:nvSpPr>
        <p:spPr>
          <a:xfrm>
            <a:off x="10549" y="6488668"/>
            <a:ext cx="3927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 et al. (2003) </a:t>
            </a:r>
            <a:r>
              <a:rPr lang="en-US" i="1" dirty="0"/>
              <a:t>American Naturalist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65BF37-C68C-4C4E-9B57-58627910B34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6DD88E-2223-0847-A5BB-43958C99A1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C25FC5-204A-2540-85E9-9227690C9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3282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photosynthetic biochemistry}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2D73CB-27EF-854E-A735-983AD614332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737F39-9D64-6A49-9E45-CBB0D4987461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CE7FA4-0399-CA49-A8B9-B178FFDB5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9208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photosynthetic biochemistry}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7D5916-9327-164F-A769-DD7ACCA9CB58}"/>
              </a:ext>
            </a:extLst>
          </p:cNvPr>
          <p:cNvSpPr txBox="1"/>
          <p:nvPr/>
        </p:nvSpPr>
        <p:spPr>
          <a:xfrm>
            <a:off x="4981432" y="4899546"/>
            <a:ext cx="5204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Must predict optimal rates of both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29D990-7457-7948-BF4F-9CA6FD18A1BB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7574507" y="3875852"/>
            <a:ext cx="9112" cy="1023694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AF88DAF7-410D-B849-BED0-7A13682D547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236CE8-EF9F-0B42-978C-377CE3B87D4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7EA2B03-8292-404C-99A4-78D0B1FC1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5022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</a:t>
            </a:r>
            <a:r>
              <a:rPr lang="en-US" sz="4400" b="1" dirty="0">
                <a:solidFill>
                  <a:srgbClr val="002060"/>
                </a:solidFill>
              </a:rPr>
              <a:t>stomatal conductance</a:t>
            </a:r>
            <a:r>
              <a:rPr lang="en-US" sz="4400" dirty="0">
                <a:solidFill>
                  <a:srgbClr val="009051"/>
                </a:solidFill>
              </a:rPr>
              <a:t>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photosynthetic biochemistry}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FBBFB3-1048-EB41-9A64-5373072F713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042E35-E633-2F44-8620-0A6E7B4C5BB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A6F982-B53C-AF4A-8C83-8B84E8A04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8349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B05C80-3F50-1A49-88BA-6D04EED6F3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1312" y="309788"/>
            <a:ext cx="6925235" cy="3497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24ACA8-52C2-3542-9155-B3E8088EC70D}"/>
              </a:ext>
            </a:extLst>
          </p:cNvPr>
          <p:cNvSpPr txBox="1"/>
          <p:nvPr/>
        </p:nvSpPr>
        <p:spPr>
          <a:xfrm>
            <a:off x="450375" y="3807721"/>
            <a:ext cx="58275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Open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CO</a:t>
            </a:r>
            <a:r>
              <a:rPr lang="en-US" sz="2800" baseline="-25000" dirty="0"/>
              <a:t>2 </a:t>
            </a:r>
            <a:r>
              <a:rPr lang="en-US" sz="2800" dirty="0"/>
              <a:t>influx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water outflux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0A4C2-5577-FB45-80E6-26076AA798CE}"/>
              </a:ext>
            </a:extLst>
          </p:cNvPr>
          <p:cNvSpPr txBox="1"/>
          <p:nvPr/>
        </p:nvSpPr>
        <p:spPr>
          <a:xfrm>
            <a:off x="5663821" y="3807721"/>
            <a:ext cx="61336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Closed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water outflux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CO</a:t>
            </a:r>
            <a:r>
              <a:rPr lang="en-US" sz="2800" baseline="-25000" dirty="0"/>
              <a:t>2</a:t>
            </a:r>
            <a:r>
              <a:rPr lang="en-US" sz="2800" dirty="0"/>
              <a:t> influx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554E09-1A25-D646-8EBC-294ACF547EC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180974-B21E-2348-A336-CFD6B794522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E9A865-4963-C34B-BF16-BCE51F102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5412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B05C80-3F50-1A49-88BA-6D04EED6F3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1312" y="309788"/>
            <a:ext cx="6925235" cy="3497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24ACA8-52C2-3542-9155-B3E8088EC70D}"/>
              </a:ext>
            </a:extLst>
          </p:cNvPr>
          <p:cNvSpPr txBox="1"/>
          <p:nvPr/>
        </p:nvSpPr>
        <p:spPr>
          <a:xfrm>
            <a:off x="450375" y="3807721"/>
            <a:ext cx="58275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Open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CO</a:t>
            </a:r>
            <a:r>
              <a:rPr lang="en-US" sz="2800" baseline="-25000" dirty="0"/>
              <a:t>2 </a:t>
            </a:r>
            <a:r>
              <a:rPr lang="en-US" sz="2800" dirty="0"/>
              <a:t>influx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water outflux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0A4C2-5577-FB45-80E6-26076AA798CE}"/>
              </a:ext>
            </a:extLst>
          </p:cNvPr>
          <p:cNvSpPr txBox="1"/>
          <p:nvPr/>
        </p:nvSpPr>
        <p:spPr>
          <a:xfrm>
            <a:off x="5663821" y="3807721"/>
            <a:ext cx="613366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Closed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water outflux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CO</a:t>
            </a:r>
            <a:r>
              <a:rPr lang="en-US" sz="2800" baseline="-25000" dirty="0"/>
              <a:t>2</a:t>
            </a:r>
            <a:r>
              <a:rPr lang="en-US" sz="2800" dirty="0"/>
              <a:t> influx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009051"/>
                </a:solidFill>
              </a:rPr>
              <a:t>Must maintain high amount of Rubisco to do photosynthesis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68DE4E-AD8D-074A-B103-DE39CFB7320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252440-2D57-8040-B772-6A1FBC6DFB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13D9DC0-34F3-AE4D-8EA3-ACAE06993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4142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F2B81-69B8-294B-ACF9-43632E720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stomatal conductance</a:t>
            </a:r>
            <a:r>
              <a:rPr lang="el-GR" i="1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167C5-62AC-B448-815F-ECEA77AC8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Optimal conductance</a:t>
            </a:r>
            <a:r>
              <a:rPr lang="el-GR" sz="4000" i="1" dirty="0">
                <a:solidFill>
                  <a:srgbClr val="011893"/>
                </a:solidFill>
              </a:rPr>
              <a:t> </a:t>
            </a:r>
            <a:r>
              <a:rPr lang="en-US" sz="4000" dirty="0">
                <a:solidFill>
                  <a:srgbClr val="011893"/>
                </a:solidFill>
              </a:rPr>
              <a:t>maximizes photosynthesis at least water loss and nutrient use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Water loss </a:t>
            </a:r>
            <a:r>
              <a:rPr lang="en-US" sz="3600" dirty="0"/>
              <a:t>is from transpiration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Nutrient use </a:t>
            </a:r>
            <a:r>
              <a:rPr lang="en-US" sz="3600" dirty="0"/>
              <a:t>is nutrients used to maintain Rubisco</a:t>
            </a:r>
          </a:p>
          <a:p>
            <a:pPr lvl="2"/>
            <a:r>
              <a:rPr lang="en-US" sz="3200" dirty="0"/>
              <a:t>Rubisco proxy is </a:t>
            </a:r>
            <a:r>
              <a:rPr lang="en-US" sz="3200" i="1" dirty="0" err="1">
                <a:solidFill>
                  <a:srgbClr val="011893"/>
                </a:solidFill>
              </a:rPr>
              <a:t>V</a:t>
            </a:r>
            <a:r>
              <a:rPr lang="en-US" sz="3200" baseline="-25000" dirty="0" err="1">
                <a:solidFill>
                  <a:srgbClr val="011893"/>
                </a:solidFill>
              </a:rPr>
              <a:t>cmax</a:t>
            </a:r>
            <a:endParaRPr lang="en-US" sz="3200" baseline="-25000" dirty="0">
              <a:solidFill>
                <a:srgbClr val="011893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C62F4E-9396-7344-A6FE-FD4F8203D87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420AF3-272A-D546-A093-06B1E989ABE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BEDA653-C45E-CC48-AE5C-F0FDB2755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9645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09CC-CE40-0F45-848A-9E27A030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Stomatal conductance trait</a:t>
            </a:r>
            <a:br>
              <a:rPr lang="en-US" dirty="0"/>
            </a:br>
            <a:r>
              <a:rPr lang="en-US" dirty="0"/>
              <a:t>The ratio of CO2 in the leaf to CO2 outside of the leaf (</a:t>
            </a:r>
            <a:r>
              <a:rPr lang="el-GR" i="1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χ</a:t>
            </a:r>
            <a:r>
              <a:rPr lang="en-US" i="1" dirty="0">
                <a:cs typeface="Calibri" panose="020F0502020204030204" pitchFamily="34" charset="0"/>
              </a:rPr>
              <a:t>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45EB0-FF2B-2C4B-9F1A-63B3EEA7C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510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3BBB172-D84F-194F-B623-DBB2E43AE348}"/>
              </a:ext>
            </a:extLst>
          </p:cNvPr>
          <p:cNvSpPr/>
          <p:nvPr/>
        </p:nvSpPr>
        <p:spPr>
          <a:xfrm>
            <a:off x="2866813" y="1956501"/>
            <a:ext cx="6515694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4400" i="1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χ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=</a:t>
            </a:r>
            <a:r>
              <a:rPr lang="en-US" sz="4400" i="1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{temperature, </a:t>
            </a:r>
          </a:p>
          <a:p>
            <a:r>
              <a:rPr lang="en-US" sz="44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  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</a:t>
            </a:r>
            <a:r>
              <a:rPr lang="en-US" sz="4400" baseline="-250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r>
              <a:rPr lang="en-US" sz="44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  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vapor pressure deficit}</a:t>
            </a:r>
            <a:endParaRPr lang="en-US" sz="9600" dirty="0">
              <a:solidFill>
                <a:srgbClr val="0090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0DBD0FF-96E2-F24F-A3FD-FF7BFA1E081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38AF60B-8D44-C74B-AAB8-2F5D508A3994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9128A0-9D15-A841-AA67-A36FADFC1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E6C0791-AED0-FB4B-89C1-884111BA1704}"/>
              </a:ext>
            </a:extLst>
          </p:cNvPr>
          <p:cNvSpPr txBox="1"/>
          <p:nvPr/>
        </p:nvSpPr>
        <p:spPr>
          <a:xfrm>
            <a:off x="6477288" y="6488668"/>
            <a:ext cx="581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Prentice et al. (2014); Wang et al. (2017); 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10221322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A2CBC-A59C-A742-8865-99891263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χ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photorespiration</a:t>
            </a:r>
            <a:endParaRPr lang="en-US" sz="36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B0EB10B-FA83-3845-A373-778F1BAD52D2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54145F-28D8-734D-9BD3-6205E16BA95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9C87225-781F-704A-B189-CE7FD9382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52CDFD7-8F5F-574A-9E8A-51A2A0C1FD72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84213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26447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A2CBC-A59C-A742-8865-99891263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χ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VPD because of greater water loss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061FA3-D688-8B49-BE9E-F33648221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6DE9DAE-6E90-8B4A-B9F2-2D214558FCC8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22CCB3-91DC-8746-B720-C43081C95FA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439DB6D-BDB4-9247-A547-7D2E747A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20DCF32-AEA1-B848-8506-DBF53428DC18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6423992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A2CBC-A59C-A742-8865-99891263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χ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lower openness needed to satisfy Rubisco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DF15D2-41DC-3E47-83CB-FCBBA45AD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90" y="110466"/>
            <a:ext cx="6388100" cy="666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495DCE-BB78-3944-967B-D93077653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90" y="110466"/>
            <a:ext cx="6388100" cy="66675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FA113AD-9366-CC42-9A44-236ED5D2BDE2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B3759A-7256-174C-B71F-D8870B0DBB4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8FEBF16-4CFA-0745-A094-7778CB91E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242C418-B484-1A48-8ED2-4AC54A5016CD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4976581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4027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</a:t>
            </a:r>
            <a:r>
              <a:rPr lang="en-US" sz="4400" b="1" dirty="0">
                <a:solidFill>
                  <a:srgbClr val="002060"/>
                </a:solidFill>
              </a:rPr>
              <a:t>photosynthetic biochemistry</a:t>
            </a:r>
            <a:r>
              <a:rPr lang="en-US" sz="4400" dirty="0">
                <a:solidFill>
                  <a:srgbClr val="009051"/>
                </a:solidFill>
              </a:rPr>
              <a:t>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0CC881-1F44-7A42-AEB4-451796E8805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0190647-3300-D042-B4E1-6A9D1B2FD2C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BC9715-D6FA-BE4A-90E6-1C546F38A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85134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4D7D-296E-504A-9E08-6C58B1D8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Biochemistry optimization: </a:t>
            </a:r>
            <a:r>
              <a:rPr lang="en-US" dirty="0">
                <a:solidFill>
                  <a:srgbClr val="002060"/>
                </a:solidFill>
              </a:rPr>
              <a:t>Coordination hypothesis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A007C4-A122-794C-B75C-BDF98B54C89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CABE87-59FE-F948-B175-60D0DB78048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F3EEF84-E533-7942-A016-286A82FB0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E331929-7092-0D44-A5DD-0B3654A915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171" y="2441750"/>
            <a:ext cx="4194738" cy="3750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5B2DB-D564-9C45-9909-9712E8154E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73668"/>
            <a:ext cx="1699146" cy="1699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4F37B2-0740-B84B-8E1B-83A175DB99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2536" y="2060020"/>
            <a:ext cx="1712794" cy="17127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910AF9-10A3-9749-BE99-6535A44D5CE2}"/>
              </a:ext>
            </a:extLst>
          </p:cNvPr>
          <p:cNvSpPr txBox="1"/>
          <p:nvPr/>
        </p:nvSpPr>
        <p:spPr>
          <a:xfrm>
            <a:off x="7294326" y="2441750"/>
            <a:ext cx="37467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Plant biochemistry setup will aim for equal limitation by all factors</a:t>
            </a:r>
          </a:p>
        </p:txBody>
      </p:sp>
    </p:spTree>
    <p:extLst>
      <p:ext uri="{BB962C8B-B14F-4D97-AF65-F5344CB8AC3E}">
        <p14:creationId xmlns:p14="http://schemas.microsoft.com/office/powerpoint/2010/main" val="36763203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15269-8B2C-B845-B4E6-10EDE8B61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Biochemistry trait</a:t>
            </a:r>
            <a:br>
              <a:rPr lang="en-US" dirty="0"/>
            </a:br>
            <a:r>
              <a:rPr lang="en-US" dirty="0"/>
              <a:t>The maximum rate of Rubisco carboxylation (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</a:rPr>
              <a:t>V</a:t>
            </a:r>
            <a:r>
              <a:rPr lang="en-US" baseline="-25000" dirty="0" err="1">
                <a:solidFill>
                  <a:schemeClr val="accent1">
                    <a:lumMod val="50000"/>
                  </a:schemeClr>
                </a:solidFill>
              </a:rPr>
              <a:t>cmax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302AC-BCAE-5743-98C7-B877F4D1D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3880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3301967"/>
            <a:ext cx="818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i="1" dirty="0" err="1">
                <a:solidFill>
                  <a:srgbClr val="009051"/>
                </a:solidFill>
              </a:rPr>
              <a:t>V</a:t>
            </a:r>
            <a:r>
              <a:rPr lang="en-US" sz="7200" baseline="-25000" dirty="0" err="1">
                <a:solidFill>
                  <a:srgbClr val="009051"/>
                </a:solidFill>
              </a:rPr>
              <a:t>cmax</a:t>
            </a:r>
            <a:r>
              <a:rPr lang="en-US" sz="7200" baseline="-25000" dirty="0">
                <a:solidFill>
                  <a:srgbClr val="009051"/>
                </a:solidFill>
              </a:rPr>
              <a:t> </a:t>
            </a:r>
            <a:r>
              <a:rPr lang="en-US" sz="7200" dirty="0">
                <a:solidFill>
                  <a:srgbClr val="009051"/>
                </a:solidFill>
              </a:rPr>
              <a:t>= </a:t>
            </a:r>
            <a:r>
              <a:rPr lang="en-US" sz="7200" i="1" dirty="0">
                <a:solidFill>
                  <a:srgbClr val="009051"/>
                </a:solidFill>
              </a:rPr>
              <a:t>f </a:t>
            </a:r>
            <a:r>
              <a:rPr lang="en-US" sz="7200" dirty="0">
                <a:solidFill>
                  <a:srgbClr val="009051"/>
                </a:solidFill>
              </a:rPr>
              <a:t>{light, T, CO</a:t>
            </a:r>
            <a:r>
              <a:rPr lang="en-US" sz="7200" baseline="-25000" dirty="0">
                <a:solidFill>
                  <a:srgbClr val="009051"/>
                </a:solidFill>
              </a:rPr>
              <a:t>2</a:t>
            </a:r>
            <a:r>
              <a:rPr lang="en-US" sz="7200" dirty="0">
                <a:solidFill>
                  <a:srgbClr val="009051"/>
                </a:solidFill>
              </a:rPr>
              <a:t>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4B63BB0-3431-7F41-B60C-2A55689F64B3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1708240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A2CBC-A59C-A742-8865-99891263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light because of greater electron transport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E01B5F-4388-7E48-82AD-705B90516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A5F097-E421-C649-9E6F-8111908FCA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75E9AA-44B1-A949-AC0C-E602E8BE329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079299A-9300-264F-80F4-AF69880B4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2136AD6-3EA3-8A4F-A6B5-745C8B4C2B92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9722409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A2CBC-A59C-A742-8865-99891263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electron transport and photorespiration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E01B5F-4388-7E48-82AD-705B90516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BAB3AB-AEE0-B84F-8789-FCF9462CF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45BD37F-49AE-7A43-92F5-2129F743A42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40F522-0207-9C47-94C3-14AE46BA26F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0C2D917-37CA-5F4F-B777-948A12951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0DB91A7-4EDB-D54C-9B82-8C001F3BE23B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5868440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A2CBC-A59C-A742-8865-99891263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VPD because of lower stomatal conductance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E01B5F-4388-7E48-82AD-705B90516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BAB3AB-AEE0-B84F-8789-FCF9462CF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8FC32-8FAD-2141-B0A7-F4178D2AE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623016-713A-AF47-9BB9-639483E221F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5A146D-1A3F-BA49-9B51-DC8F5139D46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2431006-4C04-004C-B39B-4F53BBA99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25E9AE7-1E75-5144-A76A-5EB327563D1C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8427132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A2CBC-A59C-A742-8865-99891263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greater CO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leaf</a:t>
            </a:r>
            <a:endParaRPr lang="en-US" sz="3600" baseline="-25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E01B5F-4388-7E48-82AD-705B90516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BAB3AB-AEE0-B84F-8789-FCF9462CF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8FC32-8FAD-2141-B0A7-F4178D2AE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7B2770-EE99-0840-AD1F-43FDF61058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E5252C-5020-E146-B6FB-1B10F9873F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60BE83B-F90C-5142-8D18-4121C10ADD7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F9E959-63A5-284A-9255-20D012AF8E2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279E901-E7DE-5042-9016-20BF71D34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0F87108-7FDE-9645-A50D-9398ED0AF675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652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FB43E-FC3C-9E4D-8660-2A820841C8EF}"/>
              </a:ext>
            </a:extLst>
          </p:cNvPr>
          <p:cNvSpPr txBox="1"/>
          <p:nvPr/>
        </p:nvSpPr>
        <p:spPr>
          <a:xfrm>
            <a:off x="0" y="6488669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4593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11306" y="579639"/>
            <a:ext cx="10515600" cy="8720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Global, optimally acclimated traits!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BFF4907-D727-8F41-B448-D51133943C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338" y="1308979"/>
            <a:ext cx="10551658" cy="5180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DA168A-489C-6D48-8A55-9711CBFEFC31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1000396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great, but now what?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B87C14-096D-8241-9DB9-D66EB0D25EA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DC294D8-70BB-DB4F-AF3E-8E106B57E24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B12FB5-FAF8-4842-9509-3BA92E6BF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27584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tackle some big questions in plant ecophysiology!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DEE812-8652-A44F-89F2-9AAB5369A40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9609B1-512B-7C46-BC3F-FBEAFD02AC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DBC1AC-37F2-5944-A4E2-C01FDF05D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91502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67289F-E077-3244-810A-CE0A4287470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1B7D57-34EF-904E-9F84-6601F929C3B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F22794-1E04-6D4A-A02D-A1F3E7054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1734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</a:t>
            </a:r>
            <a:r>
              <a:rPr lang="en-US" i="1" dirty="0" err="1"/>
              <a:t>V</a:t>
            </a:r>
            <a:r>
              <a:rPr lang="en-US" i="1" baseline="-25000" dirty="0" err="1"/>
              <a:t>cmax</a:t>
            </a:r>
            <a:r>
              <a:rPr lang="en-US" dirty="0"/>
              <a:t> dataset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" y="1349633"/>
            <a:ext cx="8028432" cy="48249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41450" y="4700138"/>
            <a:ext cx="3264163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3,697 measurements</a:t>
            </a:r>
          </a:p>
          <a:p>
            <a:r>
              <a:rPr lang="en-US" sz="2800" dirty="0"/>
              <a:t>202 sites</a:t>
            </a:r>
          </a:p>
          <a:p>
            <a:r>
              <a:rPr lang="en-US" sz="2800" dirty="0"/>
              <a:t>&gt; 600 genera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1762" y="827903"/>
            <a:ext cx="3958120" cy="5463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B37C3B-9678-244E-969A-9960D5B91BD9}"/>
              </a:ext>
            </a:extLst>
          </p:cNvPr>
          <p:cNvSpPr txBox="1"/>
          <p:nvPr/>
        </p:nvSpPr>
        <p:spPr>
          <a:xfrm>
            <a:off x="10285324" y="6509454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14080647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517AF1-4E36-2C41-BF89-A11F2115C641}"/>
              </a:ext>
            </a:extLst>
          </p:cNvPr>
          <p:cNvSpPr/>
          <p:nvPr/>
        </p:nvSpPr>
        <p:spPr>
          <a:xfrm>
            <a:off x="2195846" y="734457"/>
            <a:ext cx="4079631" cy="4977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9634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73C0D0-3246-974E-A73A-B59D8A91CE09}"/>
              </a:ext>
            </a:extLst>
          </p:cNvPr>
          <p:cNvSpPr txBox="1"/>
          <p:nvPr/>
        </p:nvSpPr>
        <p:spPr>
          <a:xfrm>
            <a:off x="7713785" y="2895600"/>
            <a:ext cx="3083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Optimal </a:t>
            </a:r>
            <a:r>
              <a:rPr lang="en-US" sz="3600" i="1" dirty="0" err="1">
                <a:solidFill>
                  <a:srgbClr val="FF0000"/>
                </a:solidFill>
              </a:rPr>
              <a:t>V</a:t>
            </a:r>
            <a:r>
              <a:rPr lang="en-US" sz="3600" baseline="-25000" dirty="0" err="1">
                <a:solidFill>
                  <a:srgbClr val="FF0000"/>
                </a:solidFill>
              </a:rPr>
              <a:t>cmax</a:t>
            </a:r>
            <a:r>
              <a:rPr lang="en-US" sz="3600" dirty="0">
                <a:solidFill>
                  <a:srgbClr val="FF0000"/>
                </a:solidFill>
              </a:rPr>
              <a:t> is similar to observed values</a:t>
            </a:r>
          </a:p>
        </p:txBody>
      </p:sp>
    </p:spTree>
    <p:extLst>
      <p:ext uri="{BB962C8B-B14F-4D97-AF65-F5344CB8AC3E}">
        <p14:creationId xmlns:p14="http://schemas.microsoft.com/office/powerpoint/2010/main" val="30504367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34F3E-AD19-9547-9E52-0170D9A26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little effect of soils on </a:t>
            </a:r>
            <a:r>
              <a:rPr lang="en-US" i="1" dirty="0" err="1"/>
              <a:t>V</a:t>
            </a:r>
            <a:r>
              <a:rPr lang="en-US" baseline="-25000" dirty="0" err="1"/>
              <a:t>cmax</a:t>
            </a:r>
            <a:endParaRPr lang="en-US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A7032D-A730-4444-9D3E-9D19A92FB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575" y="1965277"/>
            <a:ext cx="5967621" cy="47289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919600-304C-C440-9FA5-2740444037C1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168BE3-4BF3-5943-96F8-73C51E7F666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ED3CAC-5289-394D-B91C-741CE2C0B45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ADBF243-1E61-E745-9269-D10320CC9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43B5C89-1F39-B540-8D9D-04F814A7FBA1}"/>
              </a:ext>
            </a:extLst>
          </p:cNvPr>
          <p:cNvSpPr txBox="1"/>
          <p:nvPr/>
        </p:nvSpPr>
        <p:spPr>
          <a:xfrm>
            <a:off x="8818555" y="3129422"/>
            <a:ext cx="31066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Soil increased explained variation from 64% to 68% compared to optimal response alone</a:t>
            </a:r>
          </a:p>
        </p:txBody>
      </p:sp>
    </p:spTree>
    <p:extLst>
      <p:ext uri="{BB962C8B-B14F-4D97-AF65-F5344CB8AC3E}">
        <p14:creationId xmlns:p14="http://schemas.microsoft.com/office/powerpoint/2010/main" val="28794025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9552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09051"/>
                </a:solidFill>
              </a:rPr>
              <a:t>YES! Photosynthesis acclimates spatially as expected from optimization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2082AF-094B-364B-B6E1-369F748F185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3E7676-0C29-F242-A754-0C2B941B25A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972452-F465-164D-906A-A708914CC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26725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Does photosynthesis respond to soil nutrients?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4DACDEA-99F7-7E40-8700-794E2B39516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93F5F2-E4E6-FB4F-8264-936605C08FF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053BDD0-228B-8C47-9BB8-1F58286A3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FDD8BF2-F0E3-E140-B731-4F703A0F41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64952" y="5346518"/>
            <a:ext cx="1527048" cy="15402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C3966C-AB2D-C842-AF41-1201F4FC22B1}"/>
              </a:ext>
            </a:extLst>
          </p:cNvPr>
          <p:cNvSpPr txBox="1"/>
          <p:nvPr/>
        </p:nvSpPr>
        <p:spPr>
          <a:xfrm>
            <a:off x="10664952" y="4680900"/>
            <a:ext cx="1242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11893"/>
                </a:solidFill>
              </a:rPr>
              <a:t>Lizz</a:t>
            </a:r>
            <a:r>
              <a:rPr lang="en-US" dirty="0">
                <a:solidFill>
                  <a:srgbClr val="011893"/>
                </a:solidFill>
              </a:rPr>
              <a:t> Waring</a:t>
            </a:r>
          </a:p>
          <a:p>
            <a:r>
              <a:rPr lang="en-US" dirty="0">
                <a:solidFill>
                  <a:srgbClr val="011893"/>
                </a:solidFill>
              </a:rPr>
              <a:t>TTU</a:t>
            </a:r>
          </a:p>
        </p:txBody>
      </p:sp>
    </p:spTree>
    <p:extLst>
      <p:ext uri="{BB962C8B-B14F-4D97-AF65-F5344CB8AC3E}">
        <p14:creationId xmlns:p14="http://schemas.microsoft.com/office/powerpoint/2010/main" val="837446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0" y="6488669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9643" y="2248930"/>
            <a:ext cx="531341" cy="3015048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8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016" y="2076040"/>
            <a:ext cx="270420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</a:rPr>
              <a:t>Photosynthesis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90984" y="2445372"/>
            <a:ext cx="1223319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3896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880F-32D8-1D44-B592-6BB42B50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least cost hypothesis…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40C0D-DFD0-1F4B-B4E2-E5CD8285C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Added nutrients will not increase photosynthesis because light limitation will kick in </a:t>
            </a:r>
          </a:p>
          <a:p>
            <a:pPr marL="0" indent="0">
              <a:buNone/>
            </a:pPr>
            <a:endParaRPr lang="en-US" sz="4000" dirty="0">
              <a:solidFill>
                <a:srgbClr val="011893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BF622B-4758-674B-95C9-A5A8B092EB73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FB04FE6-483B-7145-8E5F-9A52268C8A1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987E93-C1F1-404F-8A0B-DB4001E69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21676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880F-32D8-1D44-B592-6BB42B50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least cost hypothesis…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40C0D-DFD0-1F4B-B4E2-E5CD8285C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Added nutrients will not increase photosynthesis because light limitation will kick in </a:t>
            </a:r>
          </a:p>
          <a:p>
            <a:pPr marL="0" indent="0">
              <a:buNone/>
            </a:pPr>
            <a:endParaRPr lang="en-US" sz="4000" dirty="0">
              <a:solidFill>
                <a:srgbClr val="011893"/>
              </a:solidFill>
            </a:endParaRPr>
          </a:p>
          <a:p>
            <a:pPr marL="0" indent="0">
              <a:buNone/>
            </a:pPr>
            <a:r>
              <a:rPr lang="en-US" sz="5400" b="1" dirty="0">
                <a:solidFill>
                  <a:srgbClr val="011893"/>
                </a:solidFill>
              </a:rPr>
              <a:t>Optimal response would be to increase </a:t>
            </a:r>
            <a:r>
              <a:rPr lang="en-US" sz="5400" b="1" dirty="0">
                <a:solidFill>
                  <a:srgbClr val="009051"/>
                </a:solidFill>
              </a:rPr>
              <a:t>leaf area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DE3A63-BE99-EA4C-A082-1D0D4D9577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FA76ED-5331-0F4C-B670-0E8930F6956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07688B-812C-5F48-ACAC-BE0FEE08D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76194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D8F9D-E9B0-504D-B85B-70D6F4ACE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let’s test it experimentally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B42CC-DF30-5245-B714-C9737B1FFC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73381" y="2118327"/>
            <a:ext cx="4936580" cy="37024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A567E8-AC0A-5747-B0F9-B07296F978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002874" y="2147168"/>
            <a:ext cx="5167312" cy="387548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DE11D45-1F19-8C4C-914B-05AD7CEFFD3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ED689E9-FA5D-B345-A159-25E71A271AE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7F3C0BF-FB52-2045-AF1D-42EC339F7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84235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A2AC68-9B87-514A-B9C8-3241D3A7E219}"/>
              </a:ext>
            </a:extLst>
          </p:cNvPr>
          <p:cNvSpPr/>
          <p:nvPr/>
        </p:nvSpPr>
        <p:spPr>
          <a:xfrm>
            <a:off x="1850571" y="2460171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2DEEB0-6000-7548-B947-6D9746C6C455}"/>
              </a:ext>
            </a:extLst>
          </p:cNvPr>
          <p:cNvSpPr/>
          <p:nvPr/>
        </p:nvSpPr>
        <p:spPr>
          <a:xfrm>
            <a:off x="6607628" y="2460171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7976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A2AC68-9B87-514A-B9C8-3241D3A7E219}"/>
              </a:ext>
            </a:extLst>
          </p:cNvPr>
          <p:cNvSpPr/>
          <p:nvPr/>
        </p:nvSpPr>
        <p:spPr>
          <a:xfrm>
            <a:off x="6618514" y="2489478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74CE4C-B030-4345-8DCF-0D1583BE883B}"/>
              </a:ext>
            </a:extLst>
          </p:cNvPr>
          <p:cNvSpPr txBox="1"/>
          <p:nvPr/>
        </p:nvSpPr>
        <p:spPr>
          <a:xfrm>
            <a:off x="1529687" y="170994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= 0.42)</a:t>
            </a:r>
          </a:p>
        </p:txBody>
      </p:sp>
    </p:spTree>
    <p:extLst>
      <p:ext uri="{BB962C8B-B14F-4D97-AF65-F5344CB8AC3E}">
        <p14:creationId xmlns:p14="http://schemas.microsoft.com/office/powerpoint/2010/main" val="40763343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C7F-2CB4-0844-BADA-474AA871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area, but not photosynthesis increases with N addition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015B4E-2B02-9846-B120-4350A2A34B0D}"/>
              </a:ext>
            </a:extLst>
          </p:cNvPr>
          <p:cNvSpPr txBox="1"/>
          <p:nvPr/>
        </p:nvSpPr>
        <p:spPr>
          <a:xfrm>
            <a:off x="1529687" y="170994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= 0.42)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36AC0-6CA6-944F-9673-7434616B0EF0}"/>
              </a:ext>
            </a:extLst>
          </p:cNvPr>
          <p:cNvSpPr txBox="1"/>
          <p:nvPr/>
        </p:nvSpPr>
        <p:spPr>
          <a:xfrm>
            <a:off x="6369924" y="1709942"/>
            <a:ext cx="4048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91% increase (P &lt; 0.05)</a:t>
            </a:r>
          </a:p>
        </p:txBody>
      </p:sp>
    </p:spTree>
    <p:extLst>
      <p:ext uri="{BB962C8B-B14F-4D97-AF65-F5344CB8AC3E}">
        <p14:creationId xmlns:p14="http://schemas.microsoft.com/office/powerpoint/2010/main" val="23480975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FBE2F-B926-1C43-BFBA-72717F58E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do greenhouse experiments translate to the field?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C13D7-3207-6740-9B30-D0029BE74A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A3A65-3DBC-8E41-A69E-2CF55B503A57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96788D-0CF6-354D-AC41-086BA6ACE79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D16B740-B785-B547-AAEC-9BFA171C7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37695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FA8447-1C9F-9943-AE44-D6396E362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508" y="514619"/>
            <a:ext cx="6848031" cy="20544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417F1D-EB47-E040-9E46-E06EC6BDCB13}"/>
              </a:ext>
            </a:extLst>
          </p:cNvPr>
          <p:cNvSpPr txBox="1"/>
          <p:nvPr/>
        </p:nvSpPr>
        <p:spPr>
          <a:xfrm>
            <a:off x="772885" y="3429000"/>
            <a:ext cx="104611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Grassland soil nutrient addition network: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rgbClr val="009051"/>
                </a:solidFill>
              </a:rPr>
              <a:t>Leaf area index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rgbClr val="009051"/>
                </a:solidFill>
              </a:rPr>
              <a:t>Per-leaf-area nitrogen (photosynthetic proxy)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48EA42-EA94-8B45-9F19-EE46CB1E741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328C15B-AAF7-CD4B-8051-AE29CD723F1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D3AC3B9-CDAF-DA46-83DA-2242B0C2E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85283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3675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38AD9-8191-8B4D-9F80-FBF169815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026" y="2424331"/>
            <a:ext cx="3771900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2373FF-1AEE-414A-9D66-3ED10840C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438" y="2424331"/>
            <a:ext cx="3771900" cy="3429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E97EA93-1112-104E-B586-B1630C64C833}"/>
              </a:ext>
            </a:extLst>
          </p:cNvPr>
          <p:cNvSpPr/>
          <p:nvPr/>
        </p:nvSpPr>
        <p:spPr>
          <a:xfrm>
            <a:off x="7069015" y="2532185"/>
            <a:ext cx="3071447" cy="2848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3281BE-F6AC-9B49-A9B8-A31F8FFC2961}"/>
              </a:ext>
            </a:extLst>
          </p:cNvPr>
          <p:cNvSpPr/>
          <p:nvPr/>
        </p:nvSpPr>
        <p:spPr>
          <a:xfrm>
            <a:off x="2309446" y="2532185"/>
            <a:ext cx="2872154" cy="2848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FA61E70-67A6-8E40-B239-D4189EEEB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4651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3675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62EEE6-A5E7-084D-80FB-2A4D1C829759}"/>
              </a:ext>
            </a:extLst>
          </p:cNvPr>
          <p:cNvSpPr txBox="1"/>
          <p:nvPr/>
        </p:nvSpPr>
        <p:spPr>
          <a:xfrm>
            <a:off x="1529687" y="170994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= 0.42)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38AD9-8191-8B4D-9F80-FBF169815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026" y="2424331"/>
            <a:ext cx="3771900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2373FF-1AEE-414A-9D66-3ED10840C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438" y="2424331"/>
            <a:ext cx="3771900" cy="3429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DF67AD1-90AC-F74F-AAF8-49D0797200C7}"/>
              </a:ext>
            </a:extLst>
          </p:cNvPr>
          <p:cNvSpPr/>
          <p:nvPr/>
        </p:nvSpPr>
        <p:spPr>
          <a:xfrm>
            <a:off x="7069015" y="2532185"/>
            <a:ext cx="3071447" cy="2848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489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87DE85-DBC6-D84D-AA85-C1CB0E121DB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0C4B27-C8B5-1F46-AC77-5540CCA881F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C423C8-91C9-8943-A18C-1E4BED931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37222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0F6A-D1DA-884A-96DE-6CF642B0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Globally, N addition increases leaf area, not leaf 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3675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62EEE6-A5E7-084D-80FB-2A4D1C829759}"/>
              </a:ext>
            </a:extLst>
          </p:cNvPr>
          <p:cNvSpPr txBox="1"/>
          <p:nvPr/>
        </p:nvSpPr>
        <p:spPr>
          <a:xfrm>
            <a:off x="1529687" y="170994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= 0.42)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BC62B6-7DB9-9444-9433-B814E56CDD69}"/>
              </a:ext>
            </a:extLst>
          </p:cNvPr>
          <p:cNvSpPr txBox="1"/>
          <p:nvPr/>
        </p:nvSpPr>
        <p:spPr>
          <a:xfrm>
            <a:off x="6369924" y="1709942"/>
            <a:ext cx="4048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41% increase (P &lt; 0.05)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38AD9-8191-8B4D-9F80-FBF169815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026" y="2424331"/>
            <a:ext cx="3771900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2373FF-1AEE-414A-9D66-3ED10840C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438" y="2424331"/>
            <a:ext cx="37719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586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0F6A-D1DA-884A-96DE-6CF642B0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Globally, N addition has no impact on leaf 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7BC056-982E-EF47-9F89-9C88FF38D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815" y="1810765"/>
            <a:ext cx="5030370" cy="38320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FD6F73-7466-DF46-AB85-C783B2783922}"/>
              </a:ext>
            </a:extLst>
          </p:cNvPr>
          <p:cNvSpPr txBox="1"/>
          <p:nvPr/>
        </p:nvSpPr>
        <p:spPr>
          <a:xfrm>
            <a:off x="3580815" y="5642862"/>
            <a:ext cx="5030370" cy="1200329"/>
          </a:xfrm>
          <a:prstGeom prst="rect">
            <a:avLst/>
          </a:prstGeom>
          <a:noFill/>
          <a:ln w="38100">
            <a:solidFill>
              <a:srgbClr val="0090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9051"/>
                </a:solidFill>
              </a:rPr>
              <a:t>Each box is proportional to the variance in leaf N explained by each variable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71772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9476000" y="6452545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</p:spTree>
    <p:extLst>
      <p:ext uri="{BB962C8B-B14F-4D97-AF65-F5344CB8AC3E}">
        <p14:creationId xmlns:p14="http://schemas.microsoft.com/office/powerpoint/2010/main" val="19453342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8188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Does photosynthesis respond to soil nutrients?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09051"/>
                </a:solidFill>
              </a:rPr>
              <a:t>No, plants respond to added nutrients by increasing leaf area, not photosynthesis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154241-E9A9-9D46-89A8-5556B911E0D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82A2CF-7845-E845-A43E-59AE0B1728E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01447BA-DA85-7D44-A5F2-FE7FAFE41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71852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3: </a:t>
            </a:r>
            <a:r>
              <a:rPr lang="en-US" dirty="0"/>
              <a:t>How will photosynthesis acclimate to future conditions?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807368-587D-D34F-A994-907F2E8C440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1F13F8-6C7C-3146-8EA6-5F016E86471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F9BD03-72C0-F64E-A72A-829B1A4A0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59952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254849" y="6488668"/>
            <a:ext cx="293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review)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6C0EC3-1F8C-FD43-A793-BA775CD31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70" y="289297"/>
            <a:ext cx="5787718" cy="63642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AF256CF-84AD-594E-B770-775A26DDE196}"/>
              </a:ext>
            </a:extLst>
          </p:cNvPr>
          <p:cNvSpPr/>
          <p:nvPr/>
        </p:nvSpPr>
        <p:spPr>
          <a:xfrm>
            <a:off x="1500554" y="457200"/>
            <a:ext cx="2403231" cy="2157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18B77-6D20-1249-B64D-B4AE54E6C08F}"/>
              </a:ext>
            </a:extLst>
          </p:cNvPr>
          <p:cNvSpPr/>
          <p:nvPr/>
        </p:nvSpPr>
        <p:spPr>
          <a:xfrm>
            <a:off x="1500553" y="3625722"/>
            <a:ext cx="2403231" cy="2157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5955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64" y="365125"/>
            <a:ext cx="4734636" cy="4670899"/>
          </a:xfrm>
        </p:spPr>
        <p:txBody>
          <a:bodyPr>
            <a:normAutofit/>
          </a:bodyPr>
          <a:lstStyle/>
          <a:p>
            <a:r>
              <a:rPr lang="en-US" dirty="0"/>
              <a:t>Photosynthetic traits change with temperature in ways expected from optimization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254849" y="6488668"/>
            <a:ext cx="293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review)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6C0EC3-1F8C-FD43-A793-BA775CD31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70" y="289297"/>
            <a:ext cx="5787718" cy="636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6258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121434" y="6488668"/>
            <a:ext cx="293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review)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53C5F64-ABCC-744F-B2D0-A7C8185F0A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9570" y="2238233"/>
            <a:ext cx="4995563" cy="403179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974B820-D8A6-AA4B-B260-51954C395160}"/>
              </a:ext>
            </a:extLst>
          </p:cNvPr>
          <p:cNvSpPr/>
          <p:nvPr/>
        </p:nvSpPr>
        <p:spPr>
          <a:xfrm>
            <a:off x="4747847" y="2508739"/>
            <a:ext cx="3434861" cy="28721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072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Photosynthetic traits change with CO</a:t>
            </a:r>
            <a:r>
              <a:rPr lang="en-US" baseline="-25000" dirty="0"/>
              <a:t>2</a:t>
            </a:r>
            <a:r>
              <a:rPr lang="en-US" dirty="0"/>
              <a:t> in ways expected from optimization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121434" y="6488668"/>
            <a:ext cx="293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review)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53C5F64-ABCC-744F-B2D0-A7C8185F0A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9570" y="2238233"/>
            <a:ext cx="4995563" cy="403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827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15170-AC67-AB4F-84A1-23485F286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358" y="279523"/>
            <a:ext cx="10515600" cy="2852737"/>
          </a:xfrm>
        </p:spPr>
        <p:txBody>
          <a:bodyPr/>
          <a:lstStyle/>
          <a:p>
            <a:r>
              <a:rPr lang="en-US" dirty="0"/>
              <a:t>What does that mean for future projections?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7C018D-916D-F847-8974-E43545A05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46" y="3891084"/>
            <a:ext cx="6883400" cy="139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75878E-0E26-884B-A39C-DE7A0777B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7031" y="2825261"/>
            <a:ext cx="2131646" cy="21316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A4B99D-62C3-C44F-8A94-25FB1302F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1465" y="2825261"/>
            <a:ext cx="2131646" cy="21316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D8FA96-74FF-EA47-B078-F5C7EF81FB1B}"/>
              </a:ext>
            </a:extLst>
          </p:cNvPr>
          <p:cNvSpPr txBox="1"/>
          <p:nvPr/>
        </p:nvSpPr>
        <p:spPr>
          <a:xfrm>
            <a:off x="7841544" y="4956907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Qing Zhu (LBNL)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58418F-0854-2549-B9DA-232414B63DF9}"/>
              </a:ext>
            </a:extLst>
          </p:cNvPr>
          <p:cNvSpPr txBox="1"/>
          <p:nvPr/>
        </p:nvSpPr>
        <p:spPr>
          <a:xfrm>
            <a:off x="10195899" y="4956907"/>
            <a:ext cx="1633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Bill Riley (LBNL)</a:t>
            </a:r>
          </a:p>
        </p:txBody>
      </p:sp>
    </p:spTree>
    <p:extLst>
      <p:ext uri="{BB962C8B-B14F-4D97-AF65-F5344CB8AC3E}">
        <p14:creationId xmlns:p14="http://schemas.microsoft.com/office/powerpoint/2010/main" val="22424076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Higher CO</a:t>
            </a:r>
            <a:r>
              <a:rPr lang="en-US" baseline="-25000" dirty="0"/>
              <a:t>2</a:t>
            </a:r>
            <a:r>
              <a:rPr lang="en-US" dirty="0"/>
              <a:t> and increased temperatures increase future photosynthesis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31092A-B799-634A-BFF6-63FC2190691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0B93AA-9540-2549-AA31-8885301C22F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BB2387-7B38-6943-ADE8-B2E5A70E2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182B0B5-A3ED-A241-9C54-6816DCD3A84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002664-493E-564F-91D5-99B2C5F6B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3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A1B40A-FAD6-1241-B79F-3F7C83870600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2022613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A7700-EC31-6143-A6FE-37B76A637943}"/>
              </a:ext>
            </a:extLst>
          </p:cNvPr>
          <p:cNvSpPr txBox="1"/>
          <p:nvPr/>
        </p:nvSpPr>
        <p:spPr>
          <a:xfrm>
            <a:off x="6927376" y="3400791"/>
            <a:ext cx="4913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Model uncertainty &gt; fossil fuel emissions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87DE85-DBC6-D84D-AA85-C1CB0E121DB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0C4B27-C8B5-1F46-AC77-5540CCA881F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C423C8-91C9-8943-A18C-1E4BED931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6865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Higher CO</a:t>
            </a:r>
            <a:r>
              <a:rPr lang="en-US" baseline="-25000" dirty="0"/>
              <a:t>2</a:t>
            </a:r>
            <a:r>
              <a:rPr lang="en-US" dirty="0"/>
              <a:t> and increased temperatures increase future photosynthesis </a:t>
            </a:r>
            <a:r>
              <a:rPr lang="en-US" dirty="0">
                <a:solidFill>
                  <a:srgbClr val="011893"/>
                </a:solidFill>
              </a:rPr>
              <a:t>(at lower nutrient use)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3A9A4C-55CF-E14C-A1FD-272A03DA8D2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DF5217-A703-7B45-B650-3F7EEFA5834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538A7F-7374-C940-B34F-93D34D6D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F76CD3E-CCBD-3B4A-A73B-94C6CA7ECE6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BC23B-E3DA-FE44-B490-176DF36E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2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3A94D-2FD4-AD4F-A6FE-F99B4EB27ADC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1331F-F234-F24C-A17C-7DFBA6F7EC5D}"/>
              </a:ext>
            </a:extLst>
          </p:cNvPr>
          <p:cNvSpPr txBox="1"/>
          <p:nvPr/>
        </p:nvSpPr>
        <p:spPr>
          <a:xfrm>
            <a:off x="8524686" y="5562502"/>
            <a:ext cx="243406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9300"/>
                </a:solidFill>
              </a:rPr>
              <a:t>Leaf Nitrogen</a:t>
            </a:r>
          </a:p>
        </p:txBody>
      </p:sp>
    </p:spTree>
    <p:extLst>
      <p:ext uri="{BB962C8B-B14F-4D97-AF65-F5344CB8AC3E}">
        <p14:creationId xmlns:p14="http://schemas.microsoft.com/office/powerpoint/2010/main" val="19895890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C184-A202-8440-B91E-9B9F287C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rethink nutrient limitation in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427-790C-D746-BAF2-7760755EB6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606723"/>
            <a:ext cx="6397463" cy="3411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CA37C-780A-B845-90C4-215B49B916D9}"/>
              </a:ext>
            </a:extLst>
          </p:cNvPr>
          <p:cNvSpPr txBox="1"/>
          <p:nvPr/>
        </p:nvSpPr>
        <p:spPr>
          <a:xfrm>
            <a:off x="7383439" y="4462817"/>
            <a:ext cx="4263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“Nutrient limitation”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BF078-A951-3B41-84E9-881603994C86}"/>
              </a:ext>
            </a:extLst>
          </p:cNvPr>
          <p:cNvSpPr txBox="1"/>
          <p:nvPr/>
        </p:nvSpPr>
        <p:spPr>
          <a:xfrm>
            <a:off x="6976355" y="3441509"/>
            <a:ext cx="3446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“No limitation”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334CB-8E57-7A4E-BB19-F79FD5AD52DF}"/>
              </a:ext>
            </a:extLst>
          </p:cNvPr>
          <p:cNvSpPr txBox="1"/>
          <p:nvPr/>
        </p:nvSpPr>
        <p:spPr>
          <a:xfrm>
            <a:off x="10144708" y="6488668"/>
            <a:ext cx="20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Weider et al. (2015)</a:t>
            </a:r>
          </a:p>
        </p:txBody>
      </p:sp>
    </p:spTree>
    <p:extLst>
      <p:ext uri="{BB962C8B-B14F-4D97-AF65-F5344CB8AC3E}">
        <p14:creationId xmlns:p14="http://schemas.microsoft.com/office/powerpoint/2010/main" val="30573836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18107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011893"/>
                </a:solidFill>
              </a:rPr>
              <a:t>Question 3: </a:t>
            </a:r>
            <a:r>
              <a:rPr lang="en-US" sz="5400" dirty="0"/>
              <a:t>How will photosynthesis acclimate to future conditions?</a:t>
            </a:r>
            <a:br>
              <a:rPr lang="en-US" sz="5400" dirty="0"/>
            </a:br>
            <a:br>
              <a:rPr lang="en-US" sz="5400" dirty="0"/>
            </a:br>
            <a:r>
              <a:rPr lang="en-US" sz="5400" b="1" dirty="0">
                <a:solidFill>
                  <a:srgbClr val="009051"/>
                </a:solidFill>
              </a:rPr>
              <a:t>Photosynthesis will increase and per-leaf-area nutrient use will decrease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69714C-297B-1043-A371-E3DF2BF1FE6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05CC6E-BD1E-3344-BBD9-F253A537343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08B136-BAC6-4E47-B2FD-5C9CA8626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14850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C8914D-48E5-5F44-8EBA-30DB52F5FE3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ADFAF6-C173-6A46-A100-822061952BC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E6ACE59-4F70-604C-B8BB-D7C85E079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DE6A558-60AA-BE4B-A384-E90A87BD18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67597" y="5326126"/>
            <a:ext cx="1524403" cy="15270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07B8-95A6-9E47-91C7-E6A0724B2DFD}"/>
              </a:ext>
            </a:extLst>
          </p:cNvPr>
          <p:cNvSpPr txBox="1"/>
          <p:nvPr/>
        </p:nvSpPr>
        <p:spPr>
          <a:xfrm>
            <a:off x="10663671" y="4679795"/>
            <a:ext cx="1261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Helen Scott</a:t>
            </a:r>
          </a:p>
          <a:p>
            <a:r>
              <a:rPr lang="en-US" dirty="0">
                <a:solidFill>
                  <a:srgbClr val="011893"/>
                </a:solidFill>
              </a:rPr>
              <a:t>TTU</a:t>
            </a:r>
          </a:p>
        </p:txBody>
      </p:sp>
    </p:spTree>
    <p:extLst>
      <p:ext uri="{BB962C8B-B14F-4D97-AF65-F5344CB8AC3E}">
        <p14:creationId xmlns:p14="http://schemas.microsoft.com/office/powerpoint/2010/main" val="40345189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E3CC-8AB1-2548-AC1D-674EA85F9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3</a:t>
            </a:r>
            <a:r>
              <a:rPr lang="en-US" dirty="0"/>
              <a:t> versus C</a:t>
            </a:r>
            <a:r>
              <a:rPr lang="en-US" baseline="-25000" dirty="0"/>
              <a:t>4</a:t>
            </a:r>
            <a:r>
              <a:rPr lang="en-US" dirty="0"/>
              <a:t> optimization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395FDE-F12A-6349-A524-9A9E7C1AF2F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DFE0CEB-54CB-5649-889F-CB776138DBC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AB06BA0-273F-8040-8D38-1DDE15B3E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89809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EF11-D50D-7748-A9BA-58608692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versus C</a:t>
            </a:r>
            <a:r>
              <a:rPr lang="en-US" baseline="-25000" dirty="0"/>
              <a:t>3</a:t>
            </a:r>
            <a:r>
              <a:rPr lang="en-US" dirty="0"/>
              <a:t>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3BA3-0D7C-2E40-861A-30D5E27F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11893"/>
                </a:solidFill>
              </a:rPr>
              <a:t>C</a:t>
            </a:r>
            <a:r>
              <a:rPr lang="en-US" sz="4400" baseline="-25000" dirty="0">
                <a:solidFill>
                  <a:srgbClr val="011893"/>
                </a:solidFill>
              </a:rPr>
              <a:t>4</a:t>
            </a:r>
            <a:r>
              <a:rPr lang="en-US" sz="4400" dirty="0">
                <a:solidFill>
                  <a:srgbClr val="011893"/>
                </a:solidFill>
              </a:rPr>
              <a:t> photosynthesis has…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No photorespiration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An additional limitation (</a:t>
            </a:r>
            <a:r>
              <a:rPr lang="en-US" sz="4000" dirty="0">
                <a:solidFill>
                  <a:srgbClr val="009051"/>
                </a:solidFill>
              </a:rPr>
              <a:t>PEP carboxylation</a:t>
            </a:r>
            <a:r>
              <a:rPr lang="en-US" sz="4000" dirty="0">
                <a:solidFill>
                  <a:srgbClr val="011893"/>
                </a:solidFill>
              </a:rPr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965361-4A76-904C-8795-3B6B4EAD394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C669FF-6832-C24F-8077-F24E9AFDF9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4D1BC3-5C13-2841-88C5-6D8A4B1EF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46801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EF11-D50D-7748-A9BA-58608692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versus C</a:t>
            </a:r>
            <a:r>
              <a:rPr lang="en-US" baseline="-25000" dirty="0"/>
              <a:t>3</a:t>
            </a:r>
            <a:r>
              <a:rPr lang="en-US" dirty="0"/>
              <a:t>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3BA3-0D7C-2E40-861A-30D5E27F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11893"/>
                </a:solidFill>
              </a:rPr>
              <a:t>C</a:t>
            </a:r>
            <a:r>
              <a:rPr lang="en-US" sz="4400" baseline="-25000" dirty="0">
                <a:solidFill>
                  <a:srgbClr val="011893"/>
                </a:solidFill>
              </a:rPr>
              <a:t>4</a:t>
            </a:r>
            <a:r>
              <a:rPr lang="en-US" sz="4400" dirty="0">
                <a:solidFill>
                  <a:srgbClr val="011893"/>
                </a:solidFill>
              </a:rPr>
              <a:t> photosynthesis has…</a:t>
            </a:r>
          </a:p>
          <a:p>
            <a:pPr lvl="1"/>
            <a:r>
              <a:rPr lang="en-US" sz="5400" b="1" dirty="0">
                <a:solidFill>
                  <a:srgbClr val="011893"/>
                </a:solidFill>
              </a:rPr>
              <a:t>No photorespiration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An additional limitation (</a:t>
            </a:r>
            <a:r>
              <a:rPr lang="en-US" sz="4000" dirty="0">
                <a:solidFill>
                  <a:srgbClr val="009051"/>
                </a:solidFill>
              </a:rPr>
              <a:t>PEP carboxylation</a:t>
            </a:r>
            <a:r>
              <a:rPr lang="en-US" sz="4000" dirty="0">
                <a:solidFill>
                  <a:srgbClr val="011893"/>
                </a:solidFill>
              </a:rPr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965361-4A76-904C-8795-3B6B4EAD394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C669FF-6832-C24F-8077-F24E9AFDF9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4D1BC3-5C13-2841-88C5-6D8A4B1EF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66461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0" y="6488668"/>
            <a:ext cx="251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D3CA4D-B224-524B-BC23-1FBDA5D30BAB}"/>
              </a:ext>
            </a:extLst>
          </p:cNvPr>
          <p:cNvSpPr/>
          <p:nvPr/>
        </p:nvSpPr>
        <p:spPr>
          <a:xfrm>
            <a:off x="1559169" y="2145323"/>
            <a:ext cx="2391508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530796-31F9-CC4B-A045-FD7A91137752}"/>
              </a:ext>
            </a:extLst>
          </p:cNvPr>
          <p:cNvSpPr/>
          <p:nvPr/>
        </p:nvSpPr>
        <p:spPr>
          <a:xfrm>
            <a:off x="4947138" y="2127439"/>
            <a:ext cx="2719754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7A3D7-D80E-3644-9C65-040C189AF2DD}"/>
              </a:ext>
            </a:extLst>
          </p:cNvPr>
          <p:cNvSpPr/>
          <p:nvPr/>
        </p:nvSpPr>
        <p:spPr>
          <a:xfrm>
            <a:off x="8757019" y="2127439"/>
            <a:ext cx="2661257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1234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0" y="6488668"/>
            <a:ext cx="251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530796-31F9-CC4B-A045-FD7A91137752}"/>
              </a:ext>
            </a:extLst>
          </p:cNvPr>
          <p:cNvSpPr/>
          <p:nvPr/>
        </p:nvSpPr>
        <p:spPr>
          <a:xfrm>
            <a:off x="4947138" y="2127439"/>
            <a:ext cx="2719754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7A3D7-D80E-3644-9C65-040C189AF2DD}"/>
              </a:ext>
            </a:extLst>
          </p:cNvPr>
          <p:cNvSpPr/>
          <p:nvPr/>
        </p:nvSpPr>
        <p:spPr>
          <a:xfrm>
            <a:off x="8757019" y="2127439"/>
            <a:ext cx="2661257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4830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0" y="6488668"/>
            <a:ext cx="251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7A3D7-D80E-3644-9C65-040C189AF2DD}"/>
              </a:ext>
            </a:extLst>
          </p:cNvPr>
          <p:cNvSpPr/>
          <p:nvPr/>
        </p:nvSpPr>
        <p:spPr>
          <a:xfrm>
            <a:off x="8757019" y="2127439"/>
            <a:ext cx="2661257" cy="297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40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models for photosynthesis exist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7280BF7-E2D7-C446-A4CC-1F206A956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764" y="1840814"/>
            <a:ext cx="9926472" cy="4298241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076281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0" y="6488668"/>
            <a:ext cx="251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</p:spTree>
    <p:extLst>
      <p:ext uri="{BB962C8B-B14F-4D97-AF65-F5344CB8AC3E}">
        <p14:creationId xmlns:p14="http://schemas.microsoft.com/office/powerpoint/2010/main" val="23608779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0" y="6488668"/>
            <a:ext cx="251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prep)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A861DA59-C3CA-B24C-889F-34AD566E54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316" y="2037348"/>
            <a:ext cx="6226820" cy="27111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6C9AFA-023A-1549-800E-417F525D49E0}"/>
              </a:ext>
            </a:extLst>
          </p:cNvPr>
          <p:cNvSpPr txBox="1"/>
          <p:nvPr/>
        </p:nvSpPr>
        <p:spPr>
          <a:xfrm>
            <a:off x="550667" y="1668016"/>
            <a:ext cx="5379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11893"/>
                </a:solidFill>
              </a:rPr>
              <a:t>Current relative advantage of C</a:t>
            </a:r>
            <a:r>
              <a:rPr lang="en-US" sz="2800" baseline="-25000" dirty="0">
                <a:solidFill>
                  <a:srgbClr val="011893"/>
                </a:solidFill>
              </a:rPr>
              <a:t>4</a:t>
            </a:r>
            <a:r>
              <a:rPr lang="en-US" sz="2800" dirty="0">
                <a:solidFill>
                  <a:srgbClr val="011893"/>
                </a:solidFill>
              </a:rPr>
              <a:t> (%)</a:t>
            </a:r>
          </a:p>
        </p:txBody>
      </p:sp>
    </p:spTree>
    <p:extLst>
      <p:ext uri="{BB962C8B-B14F-4D97-AF65-F5344CB8AC3E}">
        <p14:creationId xmlns:p14="http://schemas.microsoft.com/office/powerpoint/2010/main" val="36443159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0" y="6488668"/>
            <a:ext cx="251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prep)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A861DA59-C3CA-B24C-889F-34AD566E54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316" y="2037348"/>
            <a:ext cx="6226820" cy="27111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6C9AFA-023A-1549-800E-417F525D49E0}"/>
              </a:ext>
            </a:extLst>
          </p:cNvPr>
          <p:cNvSpPr txBox="1"/>
          <p:nvPr/>
        </p:nvSpPr>
        <p:spPr>
          <a:xfrm>
            <a:off x="550667" y="1668016"/>
            <a:ext cx="5379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11893"/>
                </a:solidFill>
              </a:rPr>
              <a:t>Current relative advantage of C</a:t>
            </a:r>
            <a:r>
              <a:rPr lang="en-US" sz="2800" baseline="-25000" dirty="0">
                <a:solidFill>
                  <a:srgbClr val="011893"/>
                </a:solidFill>
              </a:rPr>
              <a:t>4</a:t>
            </a:r>
            <a:r>
              <a:rPr lang="en-US" sz="2800" dirty="0">
                <a:solidFill>
                  <a:srgbClr val="011893"/>
                </a:solidFill>
              </a:rPr>
              <a:t> (%)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6DC271A1-3EB3-8B42-BA05-30CF9710EB8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5788" y="1968988"/>
            <a:ext cx="6110603" cy="2779476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5D941F5-DAF6-9D47-A342-0D0E17F248AC}"/>
              </a:ext>
            </a:extLst>
          </p:cNvPr>
          <p:cNvSpPr txBox="1"/>
          <p:nvPr/>
        </p:nvSpPr>
        <p:spPr>
          <a:xfrm>
            <a:off x="6261657" y="1668016"/>
            <a:ext cx="5232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11893"/>
                </a:solidFill>
              </a:rPr>
              <a:t>Future relative advantage of C</a:t>
            </a:r>
            <a:r>
              <a:rPr lang="en-US" sz="2800" baseline="-25000" dirty="0">
                <a:solidFill>
                  <a:srgbClr val="011893"/>
                </a:solidFill>
              </a:rPr>
              <a:t>4</a:t>
            </a:r>
            <a:r>
              <a:rPr lang="en-US" sz="2800" dirty="0">
                <a:solidFill>
                  <a:srgbClr val="011893"/>
                </a:solidFill>
              </a:rPr>
              <a:t> (%)</a:t>
            </a:r>
          </a:p>
        </p:txBody>
      </p:sp>
    </p:spTree>
    <p:extLst>
      <p:ext uri="{BB962C8B-B14F-4D97-AF65-F5344CB8AC3E}">
        <p14:creationId xmlns:p14="http://schemas.microsoft.com/office/powerpoint/2010/main" val="405214903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590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11893"/>
                </a:solidFill>
              </a:rPr>
              <a:t>C</a:t>
            </a:r>
            <a:r>
              <a:rPr lang="en-US" b="1" baseline="-25000" dirty="0">
                <a:solidFill>
                  <a:srgbClr val="011893"/>
                </a:solidFill>
              </a:rPr>
              <a:t>4</a:t>
            </a:r>
            <a:r>
              <a:rPr lang="en-US" b="1" dirty="0">
                <a:solidFill>
                  <a:srgbClr val="011893"/>
                </a:solidFill>
              </a:rPr>
              <a:t> is better in hot, dry, low CO</a:t>
            </a:r>
            <a:r>
              <a:rPr lang="en-US" b="1" baseline="-25000" dirty="0">
                <a:solidFill>
                  <a:srgbClr val="011893"/>
                </a:solidFill>
              </a:rPr>
              <a:t>2</a:t>
            </a:r>
            <a:r>
              <a:rPr lang="en-US" b="1" dirty="0">
                <a:solidFill>
                  <a:srgbClr val="011893"/>
                </a:solidFill>
              </a:rPr>
              <a:t> environments</a:t>
            </a:r>
            <a:endParaRPr lang="en-US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C07A79A-3619-8048-8EBD-07E8DAF0682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005B9F-2512-0F43-B250-2BACAA48C4B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317342-CD93-A847-AFF8-66669C2BF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48969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9A8385-A55E-FA4B-B060-D450C87FD37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AE16D2-91C5-8741-B4F0-42756B51F49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AE3A2F-F33D-154A-A26A-1A21FE94C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45188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Plants aren’t dumb!</a:t>
            </a:r>
          </a:p>
          <a:p>
            <a:pPr lvl="1"/>
            <a:r>
              <a:rPr lang="en-US" sz="4000" dirty="0"/>
              <a:t>Need to make sure our models allow for adaptive responses</a:t>
            </a:r>
          </a:p>
        </p:txBody>
      </p:sp>
      <p:sp>
        <p:nvSpPr>
          <p:cNvPr id="4" name="&quot;No&quot; Symbol 3">
            <a:extLst>
              <a:ext uri="{FF2B5EF4-FFF2-40B4-BE49-F238E27FC236}">
                <a16:creationId xmlns:a16="http://schemas.microsoft.com/office/drawing/2014/main" id="{C14A22FB-5EB5-0F4A-B405-0F7D97B86B09}"/>
              </a:ext>
            </a:extLst>
          </p:cNvPr>
          <p:cNvSpPr/>
          <p:nvPr/>
        </p:nvSpPr>
        <p:spPr>
          <a:xfrm>
            <a:off x="7069611" y="3081996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C00F9F-ECA0-2D44-8F84-C87BB603D6EA}"/>
              </a:ext>
            </a:extLst>
          </p:cNvPr>
          <p:cNvSpPr txBox="1"/>
          <p:nvPr/>
        </p:nvSpPr>
        <p:spPr>
          <a:xfrm>
            <a:off x="7384359" y="4519896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9A8385-A55E-FA4B-B060-D450C87FD37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AE16D2-91C5-8741-B4F0-42756B51F49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AE3A2F-F33D-154A-A26A-1A21FE94C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83921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Theory yields mechanistic insight about acclimation and associated feedbacks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267DFF-13B1-FD4C-908C-AF499AEA8C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814" y="3556668"/>
            <a:ext cx="3493726" cy="2620295"/>
          </a:xfrm>
          <a:prstGeom prst="rect">
            <a:avLst/>
          </a:prstGeom>
          <a:ln w="76200">
            <a:solidFill>
              <a:srgbClr val="FFC000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DB71D18-E965-9E48-949A-DBD000734DC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E3A443-B465-8643-B84C-8C53DC8D30F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2516DF2-A406-BA49-B1F1-EA9C4E0A0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74357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49810DB-16C4-B349-889E-7B0752D46D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4983" y="4640915"/>
            <a:ext cx="2938817" cy="22041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4482"/>
          </a:xfrm>
        </p:spPr>
        <p:txBody>
          <a:bodyPr>
            <a:normAutofit/>
          </a:bodyPr>
          <a:lstStyle/>
          <a:p>
            <a:r>
              <a:rPr lang="en-US" sz="4400" dirty="0"/>
              <a:t>Theory yields mechanistic insight about acclimation and associated feedbacks</a:t>
            </a:r>
          </a:p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</a:rPr>
              <a:t>We using it to study</a:t>
            </a:r>
            <a:endParaRPr lang="en-US" sz="3600" dirty="0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Plant invasion</a:t>
            </a:r>
          </a:p>
          <a:p>
            <a:pPr lvl="1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Mycorrhizal symbioses</a:t>
            </a:r>
          </a:p>
          <a:p>
            <a:pPr lvl="1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Agriculture</a:t>
            </a:r>
          </a:p>
          <a:p>
            <a:pPr lvl="1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Herbarium specimens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58680A7-B941-984D-84C9-461EF445BF7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E36FC04-A73A-1F4A-9D74-72B2A1171A04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CB4D1D-29A0-E140-AD24-9FA32D689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A3A6625-2780-C64E-96A5-DC59818308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584" y="3016154"/>
            <a:ext cx="2295001" cy="22928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6E28A5-E922-2247-8337-758E90BE59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351" y="3016154"/>
            <a:ext cx="1949924" cy="25998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415E82-A538-7748-9BDB-8FF688AD21F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6365" y="4809295"/>
            <a:ext cx="2647665" cy="198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6087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0" y="365124"/>
            <a:ext cx="9144000" cy="6492875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688166" y="715256"/>
            <a:ext cx="7615162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Presentation available at:</a:t>
            </a:r>
          </a:p>
          <a:p>
            <a:r>
              <a:rPr lang="en-US" sz="2800" dirty="0" err="1"/>
              <a:t>github.com</a:t>
            </a:r>
            <a:r>
              <a:rPr lang="en-US" sz="2800" dirty="0"/>
              <a:t>/</a:t>
            </a:r>
            <a:r>
              <a:rPr lang="en-US" sz="2800" dirty="0" err="1"/>
              <a:t>SmithEcophysLab</a:t>
            </a:r>
            <a:r>
              <a:rPr lang="en-US" sz="2800" dirty="0"/>
              <a:t>/seminar/</a:t>
            </a:r>
            <a:r>
              <a:rPr lang="en-US" sz="2800" err="1"/>
              <a:t>ut</a:t>
            </a:r>
            <a:r>
              <a:rPr lang="en-US" sz="2800"/>
              <a:t>_fall2019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6797801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BF7E7-F9BE-8D47-9FB6-97B711BD8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leaf isotope 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253228-DBD7-3E46-91EB-312A763397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994" y="1690688"/>
            <a:ext cx="8507104" cy="42735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BE906F-B180-DF41-90C9-8589CC426290}"/>
              </a:ext>
            </a:extLst>
          </p:cNvPr>
          <p:cNvSpPr txBox="1"/>
          <p:nvPr/>
        </p:nvSpPr>
        <p:spPr>
          <a:xfrm>
            <a:off x="9997232" y="6488668"/>
            <a:ext cx="2194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Cornwell et al. (2018)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B9473A-BFCC-5748-BB54-F34AB13566CF}"/>
              </a:ext>
            </a:extLst>
          </p:cNvPr>
          <p:cNvSpPr txBox="1"/>
          <p:nvPr/>
        </p:nvSpPr>
        <p:spPr>
          <a:xfrm>
            <a:off x="9013098" y="3456994"/>
            <a:ext cx="31368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~4,000 observations</a:t>
            </a:r>
          </a:p>
          <a:p>
            <a:r>
              <a:rPr lang="en-US" sz="2800" dirty="0"/>
              <a:t>594 sites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CEE70A-145B-D04D-BB7D-2FCB6B9E2F77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0A2D65-7B29-8844-BECC-5BB54497278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649E730-2398-9945-BEB3-4290286C9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6076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produce short term responses that match data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60020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69"/>
          <a:stretch/>
        </p:blipFill>
        <p:spPr>
          <a:xfrm>
            <a:off x="4695568" y="2060020"/>
            <a:ext cx="3686432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69"/>
          <a:stretch/>
        </p:blipFill>
        <p:spPr>
          <a:xfrm>
            <a:off x="8505568" y="2060020"/>
            <a:ext cx="368643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0312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314F3C-C327-5647-A080-DBD5D7B32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89" y="359391"/>
            <a:ext cx="6197600" cy="6248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91E8D7-3471-EF4D-AFCB-8775B5FA9116}"/>
              </a:ext>
            </a:extLst>
          </p:cNvPr>
          <p:cNvSpPr txBox="1"/>
          <p:nvPr/>
        </p:nvSpPr>
        <p:spPr>
          <a:xfrm>
            <a:off x="6820089" y="2361062"/>
            <a:ext cx="53719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2060"/>
                </a:solidFill>
              </a:rPr>
              <a:t>Stomatal conductance is optimized!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CD0DD4-B559-8044-809D-DC74AC03FEE0}"/>
              </a:ext>
            </a:extLst>
          </p:cNvPr>
          <p:cNvSpPr txBox="1"/>
          <p:nvPr/>
        </p:nvSpPr>
        <p:spPr>
          <a:xfrm>
            <a:off x="10288530" y="6488668"/>
            <a:ext cx="1903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Wang et al. (2017)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E9BC4F7-B183-AB4C-AC9F-134E2106972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F9C56B-2EBA-3541-BFCD-B0B96CF1BE14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6740100-CD49-964C-86D5-23C412826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1780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2634</Words>
  <Application>Microsoft Macintosh PowerPoint</Application>
  <PresentationFormat>Widescreen</PresentationFormat>
  <Paragraphs>334</Paragraphs>
  <Slides>90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5" baseType="lpstr">
      <vt:lpstr>Arial</vt:lpstr>
      <vt:lpstr>Calibri</vt:lpstr>
      <vt:lpstr>Calibri Light</vt:lpstr>
      <vt:lpstr>Mangal</vt:lpstr>
      <vt:lpstr>Office Theme</vt:lpstr>
      <vt:lpstr>Plants aren’t dumb Using optimality theory to understand big questions in plant ecophysiology</vt:lpstr>
      <vt:lpstr>Acknowledgements</vt:lpstr>
      <vt:lpstr>Photosynthesis is important!</vt:lpstr>
      <vt:lpstr>Photosynthesis is important!</vt:lpstr>
      <vt:lpstr>Photosynthesis is important!</vt:lpstr>
      <vt:lpstr>But predictions are uncertain!</vt:lpstr>
      <vt:lpstr>But predictions are uncertain!</vt:lpstr>
      <vt:lpstr>Theoretical models for photosynthesis exist</vt:lpstr>
      <vt:lpstr>These produce short term responses that match data</vt:lpstr>
      <vt:lpstr>Long-term responses can differ from short-term responses due to acclimation</vt:lpstr>
      <vt:lpstr>Long-term responses can differ from short-term responses due to acclimation</vt:lpstr>
      <vt:lpstr>Long-term responses can differ from short-term responses due to acclimation</vt:lpstr>
      <vt:lpstr>Acclimation is ubiquitous and well known…</vt:lpstr>
      <vt:lpstr>…and can possibly impact carbon cycling and climate</vt:lpstr>
      <vt:lpstr>Here’s the rub: No theoretical model for photosynthetic acclimation exists</vt:lpstr>
      <vt:lpstr>Lack of theory results in…</vt:lpstr>
      <vt:lpstr>Lack of theory results in…</vt:lpstr>
      <vt:lpstr>Lack of theory results in…</vt:lpstr>
      <vt:lpstr>So, we developed a mechanistic model of photosynthetic acclimation   Based on optimization and the first principles of plant physiological theory</vt:lpstr>
      <vt:lpstr>Optimization: Least cost hypothesis</vt:lpstr>
      <vt:lpstr>Optimal photosynthesis </vt:lpstr>
      <vt:lpstr>Optimal photosynthesis </vt:lpstr>
      <vt:lpstr>Optimal photosynthesis </vt:lpstr>
      <vt:lpstr>PowerPoint Presentation</vt:lpstr>
      <vt:lpstr>PowerPoint Presentation</vt:lpstr>
      <vt:lpstr>Optimal stomatal conductance </vt:lpstr>
      <vt:lpstr>Stomatal conductance trait The ratio of CO2 in the leaf to CO2 outside of the leaf (χ)</vt:lpstr>
      <vt:lpstr>PowerPoint Presentation</vt:lpstr>
      <vt:lpstr>PowerPoint Presentation</vt:lpstr>
      <vt:lpstr>PowerPoint Presentation</vt:lpstr>
      <vt:lpstr>PowerPoint Presentation</vt:lpstr>
      <vt:lpstr>Optimal photosynthesis </vt:lpstr>
      <vt:lpstr>Biochemistry optimization: Coordination hypothesis</vt:lpstr>
      <vt:lpstr>Biochemistry trait The maximum rate of Rubisco carboxylation (Vcmax)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Ok, great, but now what?</vt:lpstr>
      <vt:lpstr>Let’s tackle some big questions in plant ecophysiology!</vt:lpstr>
      <vt:lpstr>Question 1: Is photosynthesis optimized to the environment?</vt:lpstr>
      <vt:lpstr>Global Vcmax dataset</vt:lpstr>
      <vt:lpstr>PowerPoint Presentation</vt:lpstr>
      <vt:lpstr>PowerPoint Presentation</vt:lpstr>
      <vt:lpstr>There is little effect of soils on Vcmax</vt:lpstr>
      <vt:lpstr>Question 1: Is photosynthesis optimized to the environment?  YES! Photosynthesis acclimates spatially as expected from optimization</vt:lpstr>
      <vt:lpstr>Question 2: Does photosynthesis respond to soil nutrients?</vt:lpstr>
      <vt:lpstr>From the least cost hypothesis…</vt:lpstr>
      <vt:lpstr>From the least cost hypothesis…</vt:lpstr>
      <vt:lpstr>But let’s test it experimentally</vt:lpstr>
      <vt:lpstr>PowerPoint Presentation</vt:lpstr>
      <vt:lpstr>PowerPoint Presentation</vt:lpstr>
      <vt:lpstr>Leaf area, but not photosynthesis increases with N addition</vt:lpstr>
      <vt:lpstr>But do greenhouse experiments translate to the field?</vt:lpstr>
      <vt:lpstr>PowerPoint Presentation</vt:lpstr>
      <vt:lpstr>PowerPoint Presentation</vt:lpstr>
      <vt:lpstr>PowerPoint Presentation</vt:lpstr>
      <vt:lpstr>Globally, N addition increases leaf area, not leaf N</vt:lpstr>
      <vt:lpstr>Globally, N addition has no impact on leaf N</vt:lpstr>
      <vt:lpstr>Question 2: Does photosynthesis respond to soil nutrients?  No, plants respond to added nutrients by increasing leaf area, not photosynthesis</vt:lpstr>
      <vt:lpstr>Question 3: How will photosynthesis acclimate to future conditions?</vt:lpstr>
      <vt:lpstr>PowerPoint Presentation</vt:lpstr>
      <vt:lpstr>Photosynthetic traits change with temperature in ways expected from optimization</vt:lpstr>
      <vt:lpstr>PowerPoint Presentation</vt:lpstr>
      <vt:lpstr>Photosynthetic traits change with CO2 in ways expected from optimization</vt:lpstr>
      <vt:lpstr>What does that mean for future projections?</vt:lpstr>
      <vt:lpstr>Higher CO2 and increased temperatures increase future photosynthesis</vt:lpstr>
      <vt:lpstr>Higher CO2 and increased temperatures increase future photosynthesis (at lower nutrient use)</vt:lpstr>
      <vt:lpstr>Need to rethink nutrient limitation in models</vt:lpstr>
      <vt:lpstr>Question 3: How will photosynthesis acclimate to future conditions?  Photosynthesis will increase and per-leaf-area nutrient use will decrease</vt:lpstr>
      <vt:lpstr>Question 4: When is C4 photosynthesis an advantage over C3 photosynthesis?</vt:lpstr>
      <vt:lpstr>C3 versus C4 optimization</vt:lpstr>
      <vt:lpstr>C4 versus C3 optimization</vt:lpstr>
      <vt:lpstr>C4 versus C3 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 4: When is C4 photosynthesis an advantage over C3 photosynthesis?  C4 is better in hot, dry, low CO2 environments</vt:lpstr>
      <vt:lpstr>Conclusions</vt:lpstr>
      <vt:lpstr>Conclusions</vt:lpstr>
      <vt:lpstr>Conclusions</vt:lpstr>
      <vt:lpstr>Conclusions</vt:lpstr>
      <vt:lpstr>PowerPoint Presentation</vt:lpstr>
      <vt:lpstr>Global leaf isotope dataset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68</cp:revision>
  <dcterms:created xsi:type="dcterms:W3CDTF">2019-09-22T13:53:53Z</dcterms:created>
  <dcterms:modified xsi:type="dcterms:W3CDTF">2019-09-27T19:51:40Z</dcterms:modified>
</cp:coreProperties>
</file>